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6858000" cx="12192000"/>
  <p:notesSz cx="6858000" cy="9144000"/>
  <p:embeddedFontLst>
    <p:embeddedFont>
      <p:font typeface="Nunito"/>
      <p:regular r:id="rId30"/>
      <p:bold r:id="rId31"/>
      <p:italic r:id="rId32"/>
      <p:boldItalic r:id="rId33"/>
    </p:embeddedFont>
    <p:embeddedFont>
      <p:font typeface="Maven Pro SemiBold"/>
      <p:regular r:id="rId34"/>
      <p:bold r:id="rId35"/>
    </p:embeddedFont>
    <p:embeddedFont>
      <p:font typeface="Maven Pro"/>
      <p:regular r:id="rId36"/>
      <p:bold r:id="rId37"/>
    </p:embeddedFont>
    <p:embeddedFont>
      <p:font typeface="Play"/>
      <p:regular r:id="rId38"/>
      <p:bold r:id="rId39"/>
    </p:embeddedFont>
    <p:embeddedFont>
      <p:font typeface="Playfair Display"/>
      <p:regular r:id="rId40"/>
      <p:bold r:id="rId41"/>
      <p:italic r:id="rId42"/>
      <p:boldItalic r:id="rId43"/>
    </p:embeddedFont>
    <p:embeddedFont>
      <p:font typeface="Lato"/>
      <p:regular r:id="rId44"/>
      <p:bold r:id="rId45"/>
      <p:italic r:id="rId46"/>
      <p:boldItalic r:id="rId47"/>
    </p:embeddedFont>
    <p:embeddedFont>
      <p:font typeface="Merriweather Medium"/>
      <p:regular r:id="rId48"/>
      <p:bold r:id="rId49"/>
      <p:italic r:id="rId50"/>
      <p:boldItalic r:id="rId51"/>
    </p:embeddedFont>
    <p:embeddedFont>
      <p:font typeface="Nunito ExtraBold"/>
      <p:bold r:id="rId52"/>
      <p:boldItalic r:id="rId53"/>
    </p:embeddedFont>
    <p:embeddedFont>
      <p:font typeface="Oswald"/>
      <p:regular r:id="rId54"/>
      <p:bold r:id="rId55"/>
    </p:embeddedFont>
    <p:embeddedFont>
      <p:font typeface="Merriweather"/>
      <p:regular r:id="rId56"/>
      <p:bold r:id="rId57"/>
      <p:italic r:id="rId58"/>
      <p:boldItalic r:id="rId59"/>
    </p:embeddedFont>
    <p:embeddedFont>
      <p:font typeface="Playfair Display SemiBold"/>
      <p:regular r:id="rId60"/>
      <p:bold r:id="rId61"/>
      <p:italic r:id="rId62"/>
      <p:boldItalic r:id="rId6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4" roundtripDataSignature="AMtx7mhBQOZe0WVRNoJc0yL9bVltmvTm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2E26FDA-704E-4562-8F6C-76663EE23C09}">
  <a:tblStyle styleId="{D2E26FDA-704E-4562-8F6C-76663EE23C09}" styleName="Table_0">
    <a:wholeTbl>
      <a:tcTxStyle b="off" i="off">
        <a:font>
          <a:latin typeface="Avenir Next LT Pro"/>
          <a:ea typeface="Avenir Next LT Pro"/>
          <a:cs typeface="Avenir Next LT Pro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0E7E9"/>
          </a:solidFill>
        </a:fill>
      </a:tcStyle>
    </a:wholeTbl>
    <a:band1H>
      <a:tcTxStyle b="off" i="off"/>
      <a:tcStyle>
        <a:fill>
          <a:solidFill>
            <a:srgbClr val="E0CBCF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E0CBCF"/>
          </a:solidFill>
        </a:fill>
      </a:tcStyle>
    </a:band1V>
    <a:band2V>
      <a:tcTxStyle b="off" i="off"/>
    </a:band2V>
    <a:lastCol>
      <a:tcTxStyle b="on" i="off">
        <a:font>
          <a:latin typeface="Avenir Next LT Pro"/>
          <a:ea typeface="Avenir Next LT Pro"/>
          <a:cs typeface="Avenir Next LT Pro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venir Next LT Pro"/>
          <a:ea typeface="Avenir Next LT Pro"/>
          <a:cs typeface="Avenir Next LT Pro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venir Next LT Pro"/>
          <a:ea typeface="Avenir Next LT Pro"/>
          <a:cs typeface="Avenir Next LT Pro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venir Next LT Pro"/>
          <a:ea typeface="Avenir Next LT Pro"/>
          <a:cs typeface="Avenir Next LT Pro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layfairDisplay-regular.fntdata"/><Relationship Id="rId42" Type="http://schemas.openxmlformats.org/officeDocument/2006/relationships/font" Target="fonts/PlayfairDisplay-italic.fntdata"/><Relationship Id="rId41" Type="http://schemas.openxmlformats.org/officeDocument/2006/relationships/font" Target="fonts/PlayfairDisplay-bold.fntdata"/><Relationship Id="rId44" Type="http://schemas.openxmlformats.org/officeDocument/2006/relationships/font" Target="fonts/Lato-regular.fntdata"/><Relationship Id="rId43" Type="http://schemas.openxmlformats.org/officeDocument/2006/relationships/font" Target="fonts/PlayfairDisplay-boldItalic.fntdata"/><Relationship Id="rId46" Type="http://schemas.openxmlformats.org/officeDocument/2006/relationships/font" Target="fonts/Lato-italic.fntdata"/><Relationship Id="rId45" Type="http://schemas.openxmlformats.org/officeDocument/2006/relationships/font" Target="fonts/Lato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erriweatherMedium-regular.fntdata"/><Relationship Id="rId47" Type="http://schemas.openxmlformats.org/officeDocument/2006/relationships/font" Target="fonts/Lato-boldItalic.fntdata"/><Relationship Id="rId49" Type="http://schemas.openxmlformats.org/officeDocument/2006/relationships/font" Target="fonts/Merriweather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Nunito-bold.fntdata"/><Relationship Id="rId30" Type="http://schemas.openxmlformats.org/officeDocument/2006/relationships/font" Target="fonts/Nunito-regular.fntdata"/><Relationship Id="rId33" Type="http://schemas.openxmlformats.org/officeDocument/2006/relationships/font" Target="fonts/Nunito-boldItalic.fntdata"/><Relationship Id="rId32" Type="http://schemas.openxmlformats.org/officeDocument/2006/relationships/font" Target="fonts/Nunito-italic.fntdata"/><Relationship Id="rId35" Type="http://schemas.openxmlformats.org/officeDocument/2006/relationships/font" Target="fonts/MavenProSemiBold-bold.fntdata"/><Relationship Id="rId34" Type="http://schemas.openxmlformats.org/officeDocument/2006/relationships/font" Target="fonts/MavenProSemiBold-regular.fntdata"/><Relationship Id="rId37" Type="http://schemas.openxmlformats.org/officeDocument/2006/relationships/font" Target="fonts/MavenPro-bold.fntdata"/><Relationship Id="rId36" Type="http://schemas.openxmlformats.org/officeDocument/2006/relationships/font" Target="fonts/MavenPro-regular.fntdata"/><Relationship Id="rId39" Type="http://schemas.openxmlformats.org/officeDocument/2006/relationships/font" Target="fonts/Play-bold.fntdata"/><Relationship Id="rId38" Type="http://schemas.openxmlformats.org/officeDocument/2006/relationships/font" Target="fonts/Play-regular.fntdata"/><Relationship Id="rId62" Type="http://schemas.openxmlformats.org/officeDocument/2006/relationships/font" Target="fonts/PlayfairDisplaySemiBold-italic.fntdata"/><Relationship Id="rId61" Type="http://schemas.openxmlformats.org/officeDocument/2006/relationships/font" Target="fonts/PlayfairDisplaySemiBold-bold.fntdata"/><Relationship Id="rId20" Type="http://schemas.openxmlformats.org/officeDocument/2006/relationships/slide" Target="slides/slide15.xml"/><Relationship Id="rId64" Type="http://customschemas.google.com/relationships/presentationmetadata" Target="metadata"/><Relationship Id="rId63" Type="http://schemas.openxmlformats.org/officeDocument/2006/relationships/font" Target="fonts/PlayfairDisplaySemiBold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PlayfairDisplaySemiBold-regular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erriweatherMedium-boldItalic.fntdata"/><Relationship Id="rId50" Type="http://schemas.openxmlformats.org/officeDocument/2006/relationships/font" Target="fonts/MerriweatherMedium-italic.fntdata"/><Relationship Id="rId53" Type="http://schemas.openxmlformats.org/officeDocument/2006/relationships/font" Target="fonts/NunitoExtraBold-boldItalic.fntdata"/><Relationship Id="rId52" Type="http://schemas.openxmlformats.org/officeDocument/2006/relationships/font" Target="fonts/NunitoExtraBold-bold.fntdata"/><Relationship Id="rId11" Type="http://schemas.openxmlformats.org/officeDocument/2006/relationships/slide" Target="slides/slide6.xml"/><Relationship Id="rId55" Type="http://schemas.openxmlformats.org/officeDocument/2006/relationships/font" Target="fonts/Oswald-bold.fntdata"/><Relationship Id="rId10" Type="http://schemas.openxmlformats.org/officeDocument/2006/relationships/slide" Target="slides/slide5.xml"/><Relationship Id="rId54" Type="http://schemas.openxmlformats.org/officeDocument/2006/relationships/font" Target="fonts/Oswald-regular.fntdata"/><Relationship Id="rId13" Type="http://schemas.openxmlformats.org/officeDocument/2006/relationships/slide" Target="slides/slide8.xml"/><Relationship Id="rId57" Type="http://schemas.openxmlformats.org/officeDocument/2006/relationships/font" Target="fonts/Merriweather-bold.fntdata"/><Relationship Id="rId12" Type="http://schemas.openxmlformats.org/officeDocument/2006/relationships/slide" Target="slides/slide7.xml"/><Relationship Id="rId56" Type="http://schemas.openxmlformats.org/officeDocument/2006/relationships/font" Target="fonts/Merriweather-regular.fntdata"/><Relationship Id="rId15" Type="http://schemas.openxmlformats.org/officeDocument/2006/relationships/slide" Target="slides/slide10.xml"/><Relationship Id="rId59" Type="http://schemas.openxmlformats.org/officeDocument/2006/relationships/font" Target="fonts/Merriweather-boldItalic.fntdata"/><Relationship Id="rId14" Type="http://schemas.openxmlformats.org/officeDocument/2006/relationships/slide" Target="slides/slide9.xml"/><Relationship Id="rId58" Type="http://schemas.openxmlformats.org/officeDocument/2006/relationships/font" Target="fonts/Merriweather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2" name="Google Shape;29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4" name="Google Shape;30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" name="Google Shape;31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5" name="Google Shape;31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6" name="Google Shape;326;p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7" name="Google Shape;327;p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ace428acdb_0_15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0" name="Google Shape;360;g3ace428acdb_0_15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1" name="Google Shape;361;g3ace428acdb_0_151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0" name="Google Shape;42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1" name="Google Shape;421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778825c24363ee87_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3" name="Google Shape;443;g778825c24363ee87_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4" name="Google Shape;444;g778825c24363ee87_3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ae1f4b44f6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6" name="Google Shape;456;g3ae1f4b44f6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7" name="Google Shape;457;g3ae1f4b44f6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8" name="Google Shape;46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9" name="Google Shape;469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1" name="Google Shape;48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2" name="Google Shape;48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adfdd3bf77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3" name="Google Shape;493;g3adfdd3bf77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4" name="Google Shape;494;g3adfdd3bf77_0_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ae136bbbf5_0_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9" name="Google Shape;509;g3ae136bbbf5_0_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0" name="Google Shape;510;g3ae136bbbf5_0_6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adfdd3bf77_0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6" name="Google Shape;526;g3adfdd3bf77_0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7" name="Google Shape;527;g3adfdd3bf77_0_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h1ff291080b933025_2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8" name="Google Shape;538;h1ff291080b933025_2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9" name="Google Shape;539;h1ff291080b933025_2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h1ff291080b933025_2_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7" name="Google Shape;547;h1ff291080b933025_2_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8" name="Google Shape;548;h1ff291080b933025_2_4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h759fd34f111f68ae_0_107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h759fd34f111f68ae_0_107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h759fd34f111f68ae_0_107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h759fd34f111f68ae_0_108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h759fd34f111f68ae_0_108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h759fd34f111f68ae_0_108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h1cf141286db73b41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h1cf141286db73b41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h1cf141286db73b41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4" name="Google Shape;594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5" name="Google Shape;595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h50bcbf66523838eb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h50bcbf66523838eb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h50bcbf66523838eb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h50bcbf66523838eb_0_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h50bcbf66523838eb_0_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h50bcbf66523838eb_0_5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h50bcbf66523838eb_0_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h50bcbf66523838eb_0_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h50bcbf66523838eb_0_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h56177ee0b8a5abee_2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6" name="Google Shape;666;h56177ee0b8a5abee_2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7" name="Google Shape;667;h56177ee0b8a5abee_2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6" name="Google Shape;67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7" name="Google Shape;677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14;g3ae15d40c40_0_917"/>
          <p:cNvGrpSpPr/>
          <p:nvPr/>
        </p:nvGrpSpPr>
        <p:grpSpPr>
          <a:xfrm>
            <a:off x="9790426" y="4546120"/>
            <a:ext cx="2255173" cy="2310006"/>
            <a:chOff x="7343003" y="3409675"/>
            <a:chExt cx="1691422" cy="1732548"/>
          </a:xfrm>
        </p:grpSpPr>
        <p:grpSp>
          <p:nvGrpSpPr>
            <p:cNvPr id="15" name="Google Shape;15;g3ae15d40c40_0_917"/>
            <p:cNvGrpSpPr/>
            <p:nvPr/>
          </p:nvGrpSpPr>
          <p:grpSpPr>
            <a:xfrm>
              <a:off x="7343003" y="4453711"/>
              <a:ext cx="316800" cy="688512"/>
              <a:chOff x="7343003" y="4453711"/>
              <a:chExt cx="316800" cy="688512"/>
            </a:xfrm>
          </p:grpSpPr>
          <p:sp>
            <p:nvSpPr>
              <p:cNvPr id="16" name="Google Shape;16;g3ae15d40c40_0_917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7;g3ae15d40c40_0_917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" name="Google Shape;18;g3ae15d40c40_0_917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9" name="Google Shape;19;g3ae15d40c40_0_917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0;g3ae15d40c40_0_917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g3ae15d40c40_0_917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" name="Google Shape;22;g3ae15d40c40_0_917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23" name="Google Shape;23;g3ae15d40c40_0_917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4;g3ae15d40c40_0_917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g3ae15d40c40_0_917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6;g3ae15d40c40_0_917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" name="Google Shape;27;g3ae15d40c40_0_917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8" name="Google Shape;28;g3ae15d40c40_0_917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29;g3ae15d40c40_0_917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30;g3ae15d40c40_0_917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31;g3ae15d40c40_0_917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32;g3ae15d40c40_0_917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3" name="Google Shape;33;g3ae15d40c40_0_917"/>
          <p:cNvGrpSpPr/>
          <p:nvPr/>
        </p:nvGrpSpPr>
        <p:grpSpPr>
          <a:xfrm>
            <a:off x="6724502" y="0"/>
            <a:ext cx="5085303" cy="5118674"/>
            <a:chOff x="5043503" y="0"/>
            <a:chExt cx="3814072" cy="3839102"/>
          </a:xfrm>
        </p:grpSpPr>
        <p:sp>
          <p:nvSpPr>
            <p:cNvPr id="34" name="Google Shape;34;g3ae15d40c40_0_917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2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g3ae15d40c40_0_917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2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6" name="Google Shape;36;g3ae15d40c40_0_917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7" name="Google Shape;37;g3ae15d40c40_0_917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38;g3ae15d40c40_0_917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g3ae15d40c40_0_917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" name="Google Shape;40;g3ae15d40c40_0_917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2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1" name="Google Shape;41;g3ae15d40c40_0_917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42" name="Google Shape;42;g3ae15d40c40_0_917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43;g3ae15d40c40_0_917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4" name="Google Shape;44;g3ae15d40c40_0_917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2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g3ae15d40c40_0_917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2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g3ae15d40c40_0_917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2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g3ae15d40c40_0_917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g3ae15d40c40_0_917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2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g3ae15d40c40_0_917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2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" name="Google Shape;50;g3ae15d40c40_0_917"/>
          <p:cNvSpPr txBox="1"/>
          <p:nvPr>
            <p:ph type="ctrTitle"/>
          </p:nvPr>
        </p:nvSpPr>
        <p:spPr>
          <a:xfrm>
            <a:off x="1098667" y="2151750"/>
            <a:ext cx="5673900" cy="249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g3ae15d40c40_0_917"/>
          <p:cNvSpPr txBox="1"/>
          <p:nvPr>
            <p:ph idx="1" type="subTitle"/>
          </p:nvPr>
        </p:nvSpPr>
        <p:spPr>
          <a:xfrm>
            <a:off x="1098667" y="4795067"/>
            <a:ext cx="5673900" cy="9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2" name="Google Shape;52;g3ae15d40c40_0_917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ae15d40c40_0_1181"/>
          <p:cNvSpPr txBox="1"/>
          <p:nvPr>
            <p:ph type="title"/>
          </p:nvPr>
        </p:nvSpPr>
        <p:spPr>
          <a:xfrm>
            <a:off x="838200" y="36576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g3ae15d40c40_0_1181"/>
          <p:cNvSpPr txBox="1"/>
          <p:nvPr>
            <p:ph idx="1" type="body"/>
          </p:nvPr>
        </p:nvSpPr>
        <p:spPr>
          <a:xfrm>
            <a:off x="838200" y="1949450"/>
            <a:ext cx="10515600" cy="41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g3ae15d40c40_0_1181"/>
          <p:cNvSpPr txBox="1"/>
          <p:nvPr>
            <p:ph idx="10" type="dt"/>
          </p:nvPr>
        </p:nvSpPr>
        <p:spPr>
          <a:xfrm>
            <a:off x="838200" y="63246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g3ae15d40c40_0_1181"/>
          <p:cNvSpPr txBox="1"/>
          <p:nvPr>
            <p:ph idx="11" type="ftr"/>
          </p:nvPr>
        </p:nvSpPr>
        <p:spPr>
          <a:xfrm>
            <a:off x="4038600" y="632460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g3ae15d40c40_0_1181"/>
          <p:cNvSpPr txBox="1"/>
          <p:nvPr>
            <p:ph idx="12" type="sldNum"/>
          </p:nvPr>
        </p:nvSpPr>
        <p:spPr>
          <a:xfrm>
            <a:off x="8610600" y="63246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60;g3ae15d40c40_0_999"/>
          <p:cNvGrpSpPr/>
          <p:nvPr/>
        </p:nvGrpSpPr>
        <p:grpSpPr>
          <a:xfrm>
            <a:off x="834621" y="399168"/>
            <a:ext cx="1332416" cy="1332416"/>
            <a:chOff x="348199" y="179450"/>
            <a:chExt cx="1116300" cy="1116300"/>
          </a:xfrm>
        </p:grpSpPr>
        <p:sp>
          <p:nvSpPr>
            <p:cNvPr id="61" name="Google Shape;61;g3ae15d40c40_0_99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g3ae15d40c40_0_99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" name="Google Shape;63;g3ae15d40c40_0_999"/>
          <p:cNvSpPr txBox="1"/>
          <p:nvPr>
            <p:ph type="title"/>
          </p:nvPr>
        </p:nvSpPr>
        <p:spPr>
          <a:xfrm>
            <a:off x="1738400" y="798100"/>
            <a:ext cx="9374100" cy="13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64" name="Google Shape;64;g3ae15d40c40_0_999"/>
          <p:cNvSpPr txBox="1"/>
          <p:nvPr>
            <p:ph idx="1" type="body"/>
          </p:nvPr>
        </p:nvSpPr>
        <p:spPr>
          <a:xfrm>
            <a:off x="1738400" y="2653400"/>
            <a:ext cx="4574100" cy="33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65" name="Google Shape;65;g3ae15d40c40_0_999"/>
          <p:cNvSpPr txBox="1"/>
          <p:nvPr>
            <p:ph idx="2" type="body"/>
          </p:nvPr>
        </p:nvSpPr>
        <p:spPr>
          <a:xfrm>
            <a:off x="6538200" y="2653400"/>
            <a:ext cx="4574100" cy="33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66" name="Google Shape;66;g3ae15d40c40_0_999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oogle Shape;68;g3ae15d40c40_0_992"/>
          <p:cNvGrpSpPr/>
          <p:nvPr/>
        </p:nvGrpSpPr>
        <p:grpSpPr>
          <a:xfrm>
            <a:off x="834621" y="399168"/>
            <a:ext cx="1332416" cy="1332416"/>
            <a:chOff x="348199" y="179450"/>
            <a:chExt cx="1116300" cy="1116300"/>
          </a:xfrm>
        </p:grpSpPr>
        <p:sp>
          <p:nvSpPr>
            <p:cNvPr id="69" name="Google Shape;69;g3ae15d40c40_0_992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g3ae15d40c40_0_992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" name="Google Shape;71;g3ae15d40c40_0_992"/>
          <p:cNvSpPr txBox="1"/>
          <p:nvPr>
            <p:ph type="title"/>
          </p:nvPr>
        </p:nvSpPr>
        <p:spPr>
          <a:xfrm>
            <a:off x="1738400" y="798100"/>
            <a:ext cx="9374100" cy="13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72" name="Google Shape;72;g3ae15d40c40_0_992"/>
          <p:cNvSpPr txBox="1"/>
          <p:nvPr>
            <p:ph idx="1" type="body"/>
          </p:nvPr>
        </p:nvSpPr>
        <p:spPr>
          <a:xfrm>
            <a:off x="1738400" y="2653400"/>
            <a:ext cx="9374100" cy="33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73" name="Google Shape;73;g3ae15d40c40_0_992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oogle Shape;75;g3ae15d40c40_0_957"/>
          <p:cNvGrpSpPr/>
          <p:nvPr/>
        </p:nvGrpSpPr>
        <p:grpSpPr>
          <a:xfrm>
            <a:off x="195687" y="4541"/>
            <a:ext cx="1644244" cy="1846001"/>
            <a:chOff x="146769" y="3406"/>
            <a:chExt cx="1233214" cy="1384535"/>
          </a:xfrm>
        </p:grpSpPr>
        <p:grpSp>
          <p:nvGrpSpPr>
            <p:cNvPr id="76" name="Google Shape;76;g3ae15d40c40_0_957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77" name="Google Shape;77;g3ae15d40c40_0_957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78;g3ae15d40c40_0_957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9" name="Google Shape;79;g3ae15d40c40_0_957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80" name="Google Shape;80;g3ae15d40c40_0_957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81;g3ae15d40c40_0_957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82;g3ae15d40c40_0_957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3" name="Google Shape;83;g3ae15d40c40_0_957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84" name="Google Shape;84;g3ae15d40c40_0_957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85;g3ae15d40c40_0_957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6;g3ae15d40c40_0_957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7;g3ae15d40c40_0_957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88" name="Google Shape;88;g3ae15d40c40_0_957"/>
          <p:cNvGrpSpPr/>
          <p:nvPr/>
        </p:nvGrpSpPr>
        <p:grpSpPr>
          <a:xfrm>
            <a:off x="9033219" y="3871914"/>
            <a:ext cx="2914790" cy="2985925"/>
            <a:chOff x="6775084" y="2904008"/>
            <a:chExt cx="2186147" cy="2239500"/>
          </a:xfrm>
        </p:grpSpPr>
        <p:grpSp>
          <p:nvGrpSpPr>
            <p:cNvPr id="89" name="Google Shape;89;g3ae15d40c40_0_957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90" name="Google Shape;90;g3ae15d40c40_0_957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91;g3ae15d40c40_0_957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2" name="Google Shape;92;g3ae15d40c40_0_957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93" name="Google Shape;93;g3ae15d40c40_0_957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g3ae15d40c40_0_957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g3ae15d40c40_0_957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6" name="Google Shape;96;g3ae15d40c40_0_957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97" name="Google Shape;97;g3ae15d40c40_0_957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98;g3ae15d40c40_0_957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99;g3ae15d40c40_0_957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100;g3ae15d40c40_0_957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1" name="Google Shape;101;g3ae15d40c40_0_957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102" name="Google Shape;102;g3ae15d40c40_0_957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103;g3ae15d40c40_0_957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104;g3ae15d40c40_0_957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105;g3ae15d40c40_0_957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106;g3ae15d40c40_0_957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07" name="Google Shape;107;g3ae15d40c40_0_957"/>
          <p:cNvSpPr txBox="1"/>
          <p:nvPr>
            <p:ph type="title"/>
          </p:nvPr>
        </p:nvSpPr>
        <p:spPr>
          <a:xfrm>
            <a:off x="1098667" y="2151767"/>
            <a:ext cx="7810500" cy="249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8" name="Google Shape;108;g3ae15d40c40_0_957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g3ae15d40c40_0_1007"/>
          <p:cNvGrpSpPr/>
          <p:nvPr/>
        </p:nvGrpSpPr>
        <p:grpSpPr>
          <a:xfrm>
            <a:off x="834621" y="399168"/>
            <a:ext cx="1332416" cy="1332416"/>
            <a:chOff x="348199" y="179450"/>
            <a:chExt cx="1116300" cy="1116300"/>
          </a:xfrm>
        </p:grpSpPr>
        <p:sp>
          <p:nvSpPr>
            <p:cNvPr id="111" name="Google Shape;111;g3ae15d40c40_0_100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g3ae15d40c40_0_100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3" name="Google Shape;113;g3ae15d40c40_0_1007"/>
          <p:cNvSpPr txBox="1"/>
          <p:nvPr>
            <p:ph type="title"/>
          </p:nvPr>
        </p:nvSpPr>
        <p:spPr>
          <a:xfrm>
            <a:off x="1738400" y="798100"/>
            <a:ext cx="9374100" cy="13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14" name="Google Shape;114;g3ae15d40c40_0_1007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g3ae15d40c40_0_1013"/>
          <p:cNvGrpSpPr/>
          <p:nvPr/>
        </p:nvGrpSpPr>
        <p:grpSpPr>
          <a:xfrm>
            <a:off x="834621" y="399168"/>
            <a:ext cx="1332416" cy="1332416"/>
            <a:chOff x="348199" y="179450"/>
            <a:chExt cx="1116300" cy="1116300"/>
          </a:xfrm>
        </p:grpSpPr>
        <p:sp>
          <p:nvSpPr>
            <p:cNvPr id="117" name="Google Shape;117;g3ae15d40c40_0_1013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g3ae15d40c40_0_1013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9" name="Google Shape;119;g3ae15d40c40_0_1013"/>
          <p:cNvSpPr txBox="1"/>
          <p:nvPr>
            <p:ph type="title"/>
          </p:nvPr>
        </p:nvSpPr>
        <p:spPr>
          <a:xfrm>
            <a:off x="1738400" y="798100"/>
            <a:ext cx="4416000" cy="21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20" name="Google Shape;120;g3ae15d40c40_0_1013"/>
          <p:cNvSpPr txBox="1"/>
          <p:nvPr>
            <p:ph idx="1" type="body"/>
          </p:nvPr>
        </p:nvSpPr>
        <p:spPr>
          <a:xfrm>
            <a:off x="1738400" y="3079567"/>
            <a:ext cx="4416000" cy="29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121" name="Google Shape;121;g3ae15d40c40_0_1013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g3ae15d40c40_0_1020"/>
          <p:cNvGrpSpPr/>
          <p:nvPr/>
        </p:nvGrpSpPr>
        <p:grpSpPr>
          <a:xfrm>
            <a:off x="9155392" y="1675"/>
            <a:ext cx="3023097" cy="3468901"/>
            <a:chOff x="6790514" y="1255"/>
            <a:chExt cx="2267380" cy="2601741"/>
          </a:xfrm>
        </p:grpSpPr>
        <p:grpSp>
          <p:nvGrpSpPr>
            <p:cNvPr id="124" name="Google Shape;124;g3ae15d40c40_0_1020"/>
            <p:cNvGrpSpPr/>
            <p:nvPr/>
          </p:nvGrpSpPr>
          <p:grpSpPr>
            <a:xfrm>
              <a:off x="7067536" y="1255"/>
              <a:ext cx="1990358" cy="1990303"/>
              <a:chOff x="7067536" y="1255"/>
              <a:chExt cx="1990358" cy="1990303"/>
            </a:xfrm>
          </p:grpSpPr>
          <p:sp>
            <p:nvSpPr>
              <p:cNvPr id="125" name="Google Shape;125;g3ae15d40c40_0_1020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g3ae15d40c40_0_1020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127;g3ae15d40c40_0_1020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8" name="Google Shape;128;g3ae15d40c40_0_1020"/>
            <p:cNvGrpSpPr/>
            <p:nvPr/>
          </p:nvGrpSpPr>
          <p:grpSpPr>
            <a:xfrm>
              <a:off x="8207126" y="1807997"/>
              <a:ext cx="795000" cy="795000"/>
              <a:chOff x="8207126" y="1807997"/>
              <a:chExt cx="795000" cy="795000"/>
            </a:xfrm>
          </p:grpSpPr>
          <p:sp>
            <p:nvSpPr>
              <p:cNvPr id="129" name="Google Shape;129;g3ae15d40c40_0_1020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130;g3ae15d40c40_0_1020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131;g3ae15d40c40_0_1020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2" name="Google Shape;132;g3ae15d40c40_0_1020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33" name="Google Shape;133;g3ae15d40c40_0_1020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34;g3ae15d40c40_0_1020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35" name="Google Shape;135;g3ae15d40c40_0_1020"/>
          <p:cNvSpPr txBox="1"/>
          <p:nvPr>
            <p:ph type="title"/>
          </p:nvPr>
        </p:nvSpPr>
        <p:spPr>
          <a:xfrm>
            <a:off x="1098667" y="1018133"/>
            <a:ext cx="7810500" cy="476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6" name="Google Shape;136;g3ae15d40c40_0_1020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g3ae15d40c40_0_1035"/>
          <p:cNvGrpSpPr/>
          <p:nvPr/>
        </p:nvGrpSpPr>
        <p:grpSpPr>
          <a:xfrm>
            <a:off x="834621" y="399168"/>
            <a:ext cx="1332416" cy="1332416"/>
            <a:chOff x="348199" y="179450"/>
            <a:chExt cx="1116300" cy="1116300"/>
          </a:xfrm>
        </p:grpSpPr>
        <p:sp>
          <p:nvSpPr>
            <p:cNvPr id="139" name="Google Shape;139;g3ae15d40c40_0_103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g3ae15d40c40_0_103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1" name="Google Shape;141;g3ae15d40c40_0_1035"/>
          <p:cNvSpPr txBox="1"/>
          <p:nvPr>
            <p:ph type="title"/>
          </p:nvPr>
        </p:nvSpPr>
        <p:spPr>
          <a:xfrm>
            <a:off x="1738400" y="798100"/>
            <a:ext cx="4574100" cy="265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42" name="Google Shape;142;g3ae15d40c40_0_1035"/>
          <p:cNvSpPr txBox="1"/>
          <p:nvPr>
            <p:ph idx="1" type="subTitle"/>
          </p:nvPr>
        </p:nvSpPr>
        <p:spPr>
          <a:xfrm>
            <a:off x="1738400" y="3657604"/>
            <a:ext cx="4574100" cy="968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3" name="Google Shape;143;g3ae15d40c40_0_1035"/>
          <p:cNvSpPr txBox="1"/>
          <p:nvPr>
            <p:ph idx="2" type="body"/>
          </p:nvPr>
        </p:nvSpPr>
        <p:spPr>
          <a:xfrm>
            <a:off x="6538267" y="881333"/>
            <a:ext cx="4574100" cy="51609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144" name="Google Shape;144;g3ae15d40c40_0_1035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g3ae15d40c40_0_1043"/>
          <p:cNvGrpSpPr/>
          <p:nvPr/>
        </p:nvGrpSpPr>
        <p:grpSpPr>
          <a:xfrm>
            <a:off x="951176" y="5129497"/>
            <a:ext cx="1100560" cy="1100560"/>
            <a:chOff x="348199" y="179450"/>
            <a:chExt cx="1116300" cy="1116300"/>
          </a:xfrm>
        </p:grpSpPr>
        <p:sp>
          <p:nvSpPr>
            <p:cNvPr id="147" name="Google Shape;147;g3ae15d40c40_0_1043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g3ae15d40c40_0_1043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9" name="Google Shape;149;g3ae15d40c40_0_1043"/>
          <p:cNvSpPr txBox="1"/>
          <p:nvPr>
            <p:ph idx="1" type="body"/>
          </p:nvPr>
        </p:nvSpPr>
        <p:spPr>
          <a:xfrm>
            <a:off x="1738400" y="5518633"/>
            <a:ext cx="77907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</a:lstStyle>
          <a:p/>
        </p:txBody>
      </p:sp>
      <p:sp>
        <p:nvSpPr>
          <p:cNvPr id="150" name="Google Shape;150;g3ae15d40c40_0_1043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g3ae15d40c40_0_1049"/>
          <p:cNvGrpSpPr/>
          <p:nvPr/>
        </p:nvGrpSpPr>
        <p:grpSpPr>
          <a:xfrm>
            <a:off x="69" y="5465463"/>
            <a:ext cx="12191743" cy="1392365"/>
            <a:chOff x="52" y="4099200"/>
            <a:chExt cx="9144036" cy="1044300"/>
          </a:xfrm>
        </p:grpSpPr>
        <p:grpSp>
          <p:nvGrpSpPr>
            <p:cNvPr id="153" name="Google Shape;153;g3ae15d40c40_0_1049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54" name="Google Shape;154;g3ae15d40c40_0_1049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g3ae15d40c40_0_1049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g3ae15d40c40_0_1049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157;g3ae15d40c40_0_1049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8" name="Google Shape;158;g3ae15d40c40_0_1049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59" name="Google Shape;159;g3ae15d40c40_0_1049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g3ae15d40c40_0_1049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g3ae15d40c40_0_1049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g3ae15d40c40_0_1049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163;g3ae15d40c40_0_1049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4" name="Google Shape;164;g3ae15d40c40_0_1049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65" name="Google Shape;165;g3ae15d40c40_0_1049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g3ae15d40c40_0_1049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g3ae15d40c40_0_1049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g3ae15d40c40_0_1049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9" name="Google Shape;169;g3ae15d40c40_0_1049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70" name="Google Shape;170;g3ae15d40c40_0_1049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171;g3ae15d40c40_0_1049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g3ae15d40c40_0_1049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3" name="Google Shape;173;g3ae15d40c40_0_1049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74" name="Google Shape;174;g3ae15d40c40_0_1049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g3ae15d40c40_0_1049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g3ae15d40c40_0_1049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g3ae15d40c40_0_1049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g3ae15d40c40_0_1049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9" name="Google Shape;179;g3ae15d40c40_0_1049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80" name="Google Shape;180;g3ae15d40c40_0_1049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g3ae15d40c40_0_1049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g3ae15d40c40_0_1049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g3ae15d40c40_0_1049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4" name="Google Shape;184;g3ae15d40c40_0_1049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85" name="Google Shape;185;g3ae15d40c40_0_1049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g3ae15d40c40_0_1049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g3ae15d40c40_0_1049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8" name="Google Shape;188;g3ae15d40c40_0_1049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89" name="Google Shape;189;g3ae15d40c40_0_1049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g3ae15d40c40_0_1049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" name="Google Shape;191;g3ae15d40c40_0_1049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192;g3ae15d40c40_0_1049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g3ae15d40c40_0_1049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4" name="Google Shape;194;g3ae15d40c40_0_1049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95" name="Google Shape;195;g3ae15d40c40_0_1049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196;g3ae15d40c40_0_1049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" name="Google Shape;197;g3ae15d40c40_0_1049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g3ae15d40c40_0_1049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9" name="Google Shape;199;g3ae15d40c40_0_1049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200" name="Google Shape;200;g3ae15d40c40_0_1049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" name="Google Shape;201;g3ae15d40c40_0_1049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" name="Google Shape;202;g3ae15d40c40_0_1049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" name="Google Shape;203;g3ae15d40c40_0_1049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4" name="Google Shape;204;g3ae15d40c40_0_1049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205" name="Google Shape;205;g3ae15d40c40_0_1049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" name="Google Shape;206;g3ae15d40c40_0_1049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" name="Google Shape;207;g3ae15d40c40_0_1049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8" name="Google Shape;208;g3ae15d40c40_0_1049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209" name="Google Shape;209;g3ae15d40c40_0_1049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" name="Google Shape;210;g3ae15d40c40_0_1049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" name="Google Shape;211;g3ae15d40c40_0_1049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" name="Google Shape;212;g3ae15d40c40_0_1049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3" name="Google Shape;213;g3ae15d40c40_0_1049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14" name="Google Shape;214;g3ae15d40c40_0_1049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" name="Google Shape;215;g3ae15d40c40_0_1049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" name="Google Shape;216;g3ae15d40c40_0_1049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" name="Google Shape;217;g3ae15d40c40_0_1049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8" name="Google Shape;218;g3ae15d40c40_0_1049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19" name="Google Shape;219;g3ae15d40c40_0_1049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" name="Google Shape;220;g3ae15d40c40_0_1049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" name="Google Shape;221;g3ae15d40c40_0_1049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" name="Google Shape;222;g3ae15d40c40_0_1049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" name="Google Shape;223;g3ae15d40c40_0_1049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4" name="Google Shape;224;g3ae15d40c40_0_1049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25" name="Google Shape;225;g3ae15d40c40_0_1049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" name="Google Shape;226;g3ae15d40c40_0_1049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" name="Google Shape;227;g3ae15d40c40_0_1049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" name="Google Shape;228;g3ae15d40c40_0_1049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9" name="Google Shape;229;g3ae15d40c40_0_1049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30" name="Google Shape;230;g3ae15d40c40_0_1049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231;g3ae15d40c40_0_1049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" name="Google Shape;232;g3ae15d40c40_0_1049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3" name="Google Shape;233;g3ae15d40c40_0_1049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34" name="Google Shape;234;g3ae15d40c40_0_1049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" name="Google Shape;235;g3ae15d40c40_0_1049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" name="Google Shape;236;g3ae15d40c40_0_1049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" name="Google Shape;237;g3ae15d40c40_0_1049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8" name="Google Shape;238;g3ae15d40c40_0_1049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39" name="Google Shape;239;g3ae15d40c40_0_1049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" name="Google Shape;240;g3ae15d40c40_0_1049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241;g3ae15d40c40_0_1049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" name="Google Shape;242;g3ae15d40c40_0_1049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" name="Google Shape;243;g3ae15d40c40_0_1049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4" name="Google Shape;244;g3ae15d40c40_0_1049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45" name="Google Shape;245;g3ae15d40c40_0_1049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246;g3ae15d40c40_0_1049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" name="Google Shape;247;g3ae15d40c40_0_1049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" name="Google Shape;248;g3ae15d40c40_0_1049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9" name="Google Shape;249;g3ae15d40c40_0_1049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50" name="Google Shape;250;g3ae15d40c40_0_1049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g3ae15d40c40_0_1049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" name="Google Shape;252;g3ae15d40c40_0_1049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3" name="Google Shape;253;g3ae15d40c40_0_1049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54" name="Google Shape;254;g3ae15d40c40_0_1049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g3ae15d40c40_0_1049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" name="Google Shape;256;g3ae15d40c40_0_1049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" name="Google Shape;257;g3ae15d40c40_0_1049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g3ae15d40c40_0_1049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9" name="Google Shape;259;g3ae15d40c40_0_1049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60" name="Google Shape;260;g3ae15d40c40_0_1049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" name="Google Shape;261;g3ae15d40c40_0_1049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Google Shape;262;g3ae15d40c40_0_1049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" name="Google Shape;263;g3ae15d40c40_0_1049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4" name="Google Shape;264;g3ae15d40c40_0_1049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65" name="Google Shape;265;g3ae15d40c40_0_1049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266;g3ae15d40c40_0_1049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g3ae15d40c40_0_1049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g3ae15d40c40_0_1049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9" name="Google Shape;269;g3ae15d40c40_0_1049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70" name="Google Shape;270;g3ae15d40c40_0_1049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g3ae15d40c40_0_1049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g3ae15d40c40_0_1049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3" name="Google Shape;273;g3ae15d40c40_0_1049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74" name="Google Shape;274;g3ae15d40c40_0_1049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275;g3ae15d40c40_0_1049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" name="Google Shape;276;g3ae15d40c40_0_1049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" name="Google Shape;277;g3ae15d40c40_0_1049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78" name="Google Shape;278;g3ae15d40c40_0_1049"/>
          <p:cNvSpPr txBox="1"/>
          <p:nvPr>
            <p:ph hasCustomPrompt="1" type="title"/>
          </p:nvPr>
        </p:nvSpPr>
        <p:spPr>
          <a:xfrm>
            <a:off x="1851500" y="1030300"/>
            <a:ext cx="8489100" cy="248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700"/>
              <a:buNone/>
              <a:defRPr sz="107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9" name="Google Shape;279;g3ae15d40c40_0_1049"/>
          <p:cNvSpPr txBox="1"/>
          <p:nvPr>
            <p:ph idx="1" type="body"/>
          </p:nvPr>
        </p:nvSpPr>
        <p:spPr>
          <a:xfrm>
            <a:off x="1851500" y="3616400"/>
            <a:ext cx="8489100" cy="14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1pPr>
            <a:lvl2pPr indent="-3238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2pPr>
            <a:lvl3pPr indent="-3238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3pPr>
            <a:lvl4pPr indent="-3238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4pPr>
            <a:lvl5pPr indent="-3238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5pPr>
            <a:lvl6pPr indent="-3238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6pPr>
            <a:lvl7pPr indent="-3238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7pPr>
            <a:lvl8pPr indent="-3238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8pPr>
            <a:lvl9pPr indent="-3238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0" name="Google Shape;280;g3ae15d40c40_0_1049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ae15d40c40_0_1179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1">
    <p:bg>
      <p:bgPr>
        <a:solidFill>
          <a:srgbClr val="FFFFFF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ae15d40c40_0_1187"/>
          <p:cNvSpPr txBox="1"/>
          <p:nvPr>
            <p:ph type="title"/>
          </p:nvPr>
        </p:nvSpPr>
        <p:spPr>
          <a:xfrm>
            <a:off x="1523880" y="1122480"/>
            <a:ext cx="9143700" cy="238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9pPr>
          </a:lstStyle>
          <a:p/>
        </p:txBody>
      </p:sp>
      <p:sp>
        <p:nvSpPr>
          <p:cNvPr id="285" name="Google Shape;285;g3ae15d40c40_0_1187"/>
          <p:cNvSpPr txBox="1"/>
          <p:nvPr>
            <p:ph idx="10" type="dt"/>
          </p:nvPr>
        </p:nvSpPr>
        <p:spPr>
          <a:xfrm>
            <a:off x="838080" y="6356520"/>
            <a:ext cx="27429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6" name="Google Shape;286;g3ae15d40c40_0_1187"/>
          <p:cNvSpPr txBox="1"/>
          <p:nvPr>
            <p:ph idx="11" type="ftr"/>
          </p:nvPr>
        </p:nvSpPr>
        <p:spPr>
          <a:xfrm>
            <a:off x="4038480" y="6356520"/>
            <a:ext cx="41145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7" name="Google Shape;287;g3ae15d40c40_0_1187"/>
          <p:cNvSpPr txBox="1"/>
          <p:nvPr>
            <p:ph idx="12" type="sldNum"/>
          </p:nvPr>
        </p:nvSpPr>
        <p:spPr>
          <a:xfrm>
            <a:off x="8610480" y="6356520"/>
            <a:ext cx="27429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g3ae15d40c40_0_1187"/>
          <p:cNvSpPr txBox="1"/>
          <p:nvPr>
            <p:ph idx="1" type="body"/>
          </p:nvPr>
        </p:nvSpPr>
        <p:spPr>
          <a:xfrm>
            <a:off x="609480" y="1604520"/>
            <a:ext cx="10972500" cy="39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ae15d40c40_0_91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b="1" i="0" sz="37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b="1" i="0" sz="37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b="1" i="0" sz="37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b="1" i="0" sz="37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b="1" i="0" sz="37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b="1" i="0" sz="37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b="1" i="0" sz="37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b="1" i="0" sz="37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Maven Pro"/>
              <a:buNone/>
              <a:defRPr b="1" i="0" sz="37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11" name="Google Shape;11;g3ae15d40c40_0_913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Nunito"/>
              <a:buChar char="●"/>
              <a:defRPr b="0" i="0" sz="17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238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○"/>
              <a:defRPr b="0" i="0" sz="15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238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■"/>
              <a:defRPr b="0" i="0" sz="15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238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●"/>
              <a:defRPr b="0" i="0" sz="15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238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○"/>
              <a:defRPr b="0" i="0" sz="15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238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■"/>
              <a:defRPr b="0" i="0" sz="15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238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●"/>
              <a:defRPr b="0" i="0" sz="15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238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○"/>
              <a:defRPr b="0" i="0" sz="15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238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unito"/>
              <a:buChar char="■"/>
              <a:defRPr b="0" i="0" sz="15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2" name="Google Shape;12;g3ae15d40c40_0_913"/>
          <p:cNvSpPr txBox="1"/>
          <p:nvPr>
            <p:ph idx="12" type="sldNum"/>
          </p:nvPr>
        </p:nvSpPr>
        <p:spPr>
          <a:xfrm>
            <a:off x="11268061" y="6315968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://batcc.de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://batcc.de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9.jpg"/><Relationship Id="rId6" Type="http://schemas.openxmlformats.org/officeDocument/2006/relationships/image" Target="../media/image1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5.jpg"/><Relationship Id="rId6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://batcc.de/" TargetMode="External"/><Relationship Id="rId6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12.png"/><Relationship Id="rId5" Type="http://schemas.openxmlformats.org/officeDocument/2006/relationships/image" Target="../media/image8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hyperlink" Target="http://batcc.de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://batcc.de/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2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18.png"/><Relationship Id="rId5" Type="http://schemas.openxmlformats.org/officeDocument/2006/relationships/image" Target="../media/image8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hyperlink" Target="http://batcc.de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Relationship Id="rId4" Type="http://schemas.openxmlformats.org/officeDocument/2006/relationships/image" Target="../media/image16.png"/><Relationship Id="rId5" Type="http://schemas.openxmlformats.org/officeDocument/2006/relationships/image" Target="../media/image2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://batcc.de/" TargetMode="External"/><Relationship Id="rId6" Type="http://schemas.openxmlformats.org/officeDocument/2006/relationships/image" Target="../media/image3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png"/><Relationship Id="rId4" Type="http://schemas.openxmlformats.org/officeDocument/2006/relationships/image" Target="../media/image2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1.png"/><Relationship Id="rId4" Type="http://schemas.openxmlformats.org/officeDocument/2006/relationships/image" Target="../media/image2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9.png"/><Relationship Id="rId4" Type="http://schemas.openxmlformats.org/officeDocument/2006/relationships/hyperlink" Target="https://batcc.de/fame_corner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28.jpg"/><Relationship Id="rId6" Type="http://schemas.openxmlformats.org/officeDocument/2006/relationships/image" Target="../media/image25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95" name="Google Shape;295;p1"/>
          <p:cNvSpPr/>
          <p:nvPr/>
        </p:nvSpPr>
        <p:spPr>
          <a:xfrm>
            <a:off x="0" y="-187275"/>
            <a:ext cx="12379200" cy="7045200"/>
          </a:xfrm>
          <a:prstGeom prst="rect">
            <a:avLst/>
          </a:prstGeom>
          <a:solidFill>
            <a:schemeClr val="lt2">
              <a:alpha val="6941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96" name="Google Shape;296;p1"/>
          <p:cNvSpPr txBox="1"/>
          <p:nvPr>
            <p:ph type="ctrTitle"/>
          </p:nvPr>
        </p:nvSpPr>
        <p:spPr>
          <a:xfrm>
            <a:off x="548125" y="1598676"/>
            <a:ext cx="4879800" cy="340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91666"/>
              <a:buFont typeface="Avenir"/>
              <a:buNone/>
            </a:pPr>
            <a:r>
              <a:rPr lang="en-GB">
                <a:solidFill>
                  <a:schemeClr val="dk2"/>
                </a:solidFill>
              </a:rPr>
              <a:t>BC Attaching Cricket Club (BATCC) </a:t>
            </a:r>
            <a:br>
              <a:rPr lang="en-GB">
                <a:solidFill>
                  <a:schemeClr val="dk2"/>
                </a:solidFill>
              </a:rPr>
            </a:br>
            <a:br>
              <a:rPr lang="en-GB">
                <a:solidFill>
                  <a:schemeClr val="dk2"/>
                </a:solidFill>
              </a:rPr>
            </a:br>
            <a:r>
              <a:rPr lang="en-GB">
                <a:solidFill>
                  <a:schemeClr val="dk2"/>
                </a:solidFill>
              </a:rPr>
              <a:t>AGM 2026</a:t>
            </a:r>
            <a:endParaRPr>
              <a:solidFill>
                <a:schemeClr val="dk2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91666"/>
              <a:buFont typeface="Avenir"/>
              <a:buNone/>
            </a:pPr>
            <a:r>
              <a:rPr lang="en-GB">
                <a:solidFill>
                  <a:schemeClr val="dk2"/>
                </a:solidFill>
              </a:rPr>
              <a:t>24.10.2026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97" name="Google Shape;297;p1"/>
          <p:cNvSpPr/>
          <p:nvPr/>
        </p:nvSpPr>
        <p:spPr>
          <a:xfrm>
            <a:off x="5998283" y="0"/>
            <a:ext cx="6193717" cy="6858000"/>
          </a:xfrm>
          <a:prstGeom prst="rect">
            <a:avLst/>
          </a:prstGeom>
          <a:solidFill>
            <a:srgbClr val="641C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98" name="Google Shape;298;p1"/>
          <p:cNvSpPr/>
          <p:nvPr/>
        </p:nvSpPr>
        <p:spPr>
          <a:xfrm rot="10800000">
            <a:off x="5998281" y="-3"/>
            <a:ext cx="6193718" cy="6857999"/>
          </a:xfrm>
          <a:prstGeom prst="rect">
            <a:avLst/>
          </a:prstGeom>
          <a:blipFill rotWithShape="1">
            <a:blip r:embed="rId3">
              <a:alphaModFix amt="35000"/>
            </a:blip>
            <a:tile algn="t" flip="xy" tx="88900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A picture containing calendar&#10;&#10;Description automatically generated" id="299" name="Google Shape;29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32218" y="1017640"/>
            <a:ext cx="4817466" cy="4817466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1"/>
          <p:cNvSpPr txBox="1"/>
          <p:nvPr/>
        </p:nvSpPr>
        <p:spPr>
          <a:xfrm>
            <a:off x="508768" y="6207107"/>
            <a:ext cx="195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sng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https://batcc.de/</a:t>
            </a:r>
            <a:r>
              <a:rPr b="0" i="0" lang="en-GB" sz="1800" u="none" cap="none" strike="noStrike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"/>
          <p:cNvSpPr/>
          <p:nvPr/>
        </p:nvSpPr>
        <p:spPr>
          <a:xfrm>
            <a:off x="0" y="0"/>
            <a:ext cx="1219200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07" name="Google Shape;307;p2"/>
          <p:cNvSpPr/>
          <p:nvPr/>
        </p:nvSpPr>
        <p:spPr>
          <a:xfrm>
            <a:off x="-10137" y="0"/>
            <a:ext cx="12189000" cy="6858000"/>
          </a:xfrm>
          <a:prstGeom prst="rect">
            <a:avLst/>
          </a:prstGeom>
          <a:solidFill>
            <a:schemeClr val="lt2">
              <a:alpha val="69412"/>
            </a:schemeClr>
          </a:solidFill>
          <a:ln>
            <a:noFill/>
          </a:ln>
          <a:effectLst>
            <a:outerShdw blurRad="57150" rotWithShape="0" algn="bl" dir="5400000" dist="19050">
              <a:srgbClr val="000000">
                <a:alpha val="4980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308" name="Google Shape;308;p2"/>
          <p:cNvPicPr preferRelativeResize="0"/>
          <p:nvPr/>
        </p:nvPicPr>
        <p:blipFill rotWithShape="1">
          <a:blip r:embed="rId3">
            <a:alphaModFix/>
          </a:blip>
          <a:srcRect b="0" l="0" r="40625" t="37018"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"/>
          <p:cNvSpPr txBox="1"/>
          <p:nvPr>
            <p:ph type="title"/>
          </p:nvPr>
        </p:nvSpPr>
        <p:spPr>
          <a:xfrm>
            <a:off x="672625" y="211544"/>
            <a:ext cx="10348200" cy="6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venir"/>
              <a:buNone/>
            </a:pPr>
            <a:r>
              <a:rPr lang="en-GB">
                <a:solidFill>
                  <a:schemeClr val="dk2"/>
                </a:solidFill>
              </a:rPr>
              <a:t>Agenda</a:t>
            </a:r>
            <a:endParaRPr/>
          </a:p>
        </p:txBody>
      </p:sp>
      <p:pic>
        <p:nvPicPr>
          <p:cNvPr id="310" name="Google Shape;310;p2"/>
          <p:cNvPicPr preferRelativeResize="0"/>
          <p:nvPr/>
        </p:nvPicPr>
        <p:blipFill rotWithShape="1">
          <a:blip r:embed="rId4">
            <a:alphaModFix/>
          </a:blip>
          <a:srcRect b="0" l="0" r="67342" t="0"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1" name="Google Shape;311;p2"/>
          <p:cNvGraphicFramePr/>
          <p:nvPr/>
        </p:nvGraphicFramePr>
        <p:xfrm>
          <a:off x="1031949" y="84591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{D2E26FDA-704E-4562-8F6C-76663EE23C09}</a:tableStyleId>
              </a:tblPr>
              <a:tblGrid>
                <a:gridCol w="769625"/>
                <a:gridCol w="3348175"/>
                <a:gridCol w="2224850"/>
                <a:gridCol w="1723025"/>
                <a:gridCol w="1646575"/>
              </a:tblGrid>
              <a:tr h="438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/>
                        <a:t>S.No</a:t>
                      </a:r>
                      <a:endParaRPr b="1" i="0" sz="18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4125" marB="0" marR="14125" marL="14125" anchor="b">
                    <a:lnB cap="flat" cmpd="sng" w="381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/>
                        <a:t>Agenda</a:t>
                      </a:r>
                      <a:endParaRPr b="1" i="0" sz="18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4125" marB="0" marR="14125" marL="14125" anchor="b">
                    <a:lnB cap="flat" cmpd="sng" w="381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/>
                        <a:t>Presenter </a:t>
                      </a:r>
                      <a:endParaRPr sz="1800" u="none" cap="none" strike="noStrike"/>
                    </a:p>
                  </a:txBody>
                  <a:tcPr marT="14125" marB="0" marR="14125" marL="14125" anchor="b">
                    <a:lnB cap="flat" cmpd="sng" w="381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/>
                        <a:t>Start </a:t>
                      </a:r>
                      <a:endParaRPr b="1" i="0" sz="18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4125" marB="0" marR="14125" marL="14125" anchor="b">
                    <a:lnB cap="flat" cmpd="sng" w="381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/>
                        <a:t>Duration</a:t>
                      </a:r>
                      <a:endParaRPr b="1" i="0" sz="18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4125" marB="0" marR="14125" marL="14125" anchor="b">
                    <a:lnB cap="flat" cmpd="sng" w="381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250">
                <a:tc>
                  <a:txBody>
                    <a:bodyPr/>
                    <a:lstStyle/>
                    <a:p>
                      <a:pPr indent="0" lvl="0" marL="1905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i="0" lang="en-GB" sz="1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i="0" sz="1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Welcome &amp; Opening remark 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Zeeshan 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76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17:00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762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 min 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250">
                <a:tc>
                  <a:txBody>
                    <a:bodyPr/>
                    <a:lstStyle/>
                    <a:p>
                      <a:pPr indent="0" lvl="0" marL="1905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i="0" lang="en-GB" sz="1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i="0" sz="1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BATCC - 1 - Captain report 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Vineep / Amit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17:05</a:t>
                      </a:r>
                      <a:endParaRPr sz="15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762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 min 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250">
                <a:tc>
                  <a:txBody>
                    <a:bodyPr/>
                    <a:lstStyle/>
                    <a:p>
                      <a:pPr indent="0" lvl="0" marL="1905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i="0" lang="en-GB" sz="1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i="0" sz="1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BATCC - 2 - Captain report 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Bhavin / Venkat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76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17:10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762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 min 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250">
                <a:tc>
                  <a:txBody>
                    <a:bodyPr/>
                    <a:lstStyle/>
                    <a:p>
                      <a:pPr indent="0" lvl="0" marL="1905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i="0" lang="en-GB" sz="1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i="0" sz="1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Financial Health 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Ankit 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76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17:20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762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 min 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250">
                <a:tc>
                  <a:txBody>
                    <a:bodyPr/>
                    <a:lstStyle/>
                    <a:p>
                      <a:pPr indent="0" lvl="0" marL="1905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i="0" lang="en-GB" sz="1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i="0" sz="1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Selcom 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Sasi / Sanjeev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76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17:25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762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 min 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1150">
                <a:tc>
                  <a:txBody>
                    <a:bodyPr/>
                    <a:lstStyle/>
                    <a:p>
                      <a:pPr indent="0" lvl="0" marL="1905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i="0" lang="en-GB" sz="1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i="0" sz="1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Infrastructure  - Investment update 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Zeeshan /</a:t>
                      </a: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 Ashish</a:t>
                      </a: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76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17:30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762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 min 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1150">
                <a:tc>
                  <a:txBody>
                    <a:bodyPr/>
                    <a:lstStyle/>
                    <a:p>
                      <a:pPr indent="0" lvl="0" marL="1905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i="0" sz="1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Selcom Candidate -  Pitch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Sasi, Shakir, Minhaj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76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17:40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</a:t>
                      </a: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min 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4700">
                <a:tc>
                  <a:txBody>
                    <a:bodyPr/>
                    <a:lstStyle/>
                    <a:p>
                      <a:pPr indent="0" lvl="0" marL="1905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i="0" sz="1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Selcom Election &amp; Result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Sankara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76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17:50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762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r>
                        <a:rPr lang="en-GB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min 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325">
                <a:tc>
                  <a:txBody>
                    <a:bodyPr/>
                    <a:lstStyle/>
                    <a:p>
                      <a:pPr indent="0" lvl="0" marL="1905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Announcement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76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17:55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762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5 min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325">
                <a:tc>
                  <a:txBody>
                    <a:bodyPr/>
                    <a:lstStyle/>
                    <a:p>
                      <a:pPr indent="0" lvl="0" marL="1905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19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Awards and Recognition</a:t>
                      </a:r>
                      <a:endParaRPr sz="15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76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18:10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762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15 min</a:t>
                      </a:r>
                      <a:endParaRPr sz="15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325">
                <a:tc>
                  <a:txBody>
                    <a:bodyPr/>
                    <a:lstStyle/>
                    <a:p>
                      <a:pPr indent="0" lvl="0" marL="1905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 sz="19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Closing Remarks</a:t>
                      </a:r>
                      <a:endParaRPr sz="15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90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Zeeshan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76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18:15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762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Arial"/>
                          <a:ea typeface="Arial"/>
                          <a:cs typeface="Arial"/>
                          <a:sym typeface="Arial"/>
                        </a:rPr>
                        <a:t>5 min</a:t>
                      </a:r>
                      <a:endParaRPr sz="15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325">
                <a:tc gridSpan="5">
                  <a:txBody>
                    <a:bodyPr/>
                    <a:lstStyle/>
                    <a:p>
                      <a:pPr indent="0" lvl="0" marL="1905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Promotion Party </a:t>
                      </a:r>
                      <a:endParaRPr b="1" sz="19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4125" marB="0" marR="14125" marL="14125" anchor="ctr">
                    <a:lnL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C34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18" name="Google Shape;318;p3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2">
              <a:alpha val="6941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19" name="Google Shape;319;p3"/>
          <p:cNvSpPr txBox="1"/>
          <p:nvPr>
            <p:ph type="ctrTitle"/>
          </p:nvPr>
        </p:nvSpPr>
        <p:spPr>
          <a:xfrm>
            <a:off x="576868" y="1559554"/>
            <a:ext cx="4785600" cy="15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91666"/>
              <a:buFont typeface="Avenir"/>
              <a:buNone/>
            </a:pPr>
            <a:r>
              <a:rPr lang="en-GB">
                <a:solidFill>
                  <a:schemeClr val="dk2"/>
                </a:solidFill>
              </a:rPr>
              <a:t>2026 Season-  Captain Reports</a:t>
            </a:r>
            <a:endParaRPr/>
          </a:p>
        </p:txBody>
      </p:sp>
      <p:sp>
        <p:nvSpPr>
          <p:cNvPr id="320" name="Google Shape;320;p3"/>
          <p:cNvSpPr/>
          <p:nvPr/>
        </p:nvSpPr>
        <p:spPr>
          <a:xfrm>
            <a:off x="5998283" y="0"/>
            <a:ext cx="6193717" cy="6858000"/>
          </a:xfrm>
          <a:prstGeom prst="rect">
            <a:avLst/>
          </a:prstGeom>
          <a:solidFill>
            <a:srgbClr val="641C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21" name="Google Shape;321;p3"/>
          <p:cNvSpPr/>
          <p:nvPr/>
        </p:nvSpPr>
        <p:spPr>
          <a:xfrm rot="10800000">
            <a:off x="5998281" y="-3"/>
            <a:ext cx="6193718" cy="6857999"/>
          </a:xfrm>
          <a:prstGeom prst="rect">
            <a:avLst/>
          </a:prstGeom>
          <a:blipFill rotWithShape="1">
            <a:blip r:embed="rId3">
              <a:alphaModFix amt="35000"/>
            </a:blip>
            <a:tile algn="t" flip="xy" tx="88900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A picture containing calendar&#10;&#10;Description automatically generated" id="322" name="Google Shape;32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32218" y="1017640"/>
            <a:ext cx="4817466" cy="4817466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"/>
          <p:cNvSpPr txBox="1"/>
          <p:nvPr/>
        </p:nvSpPr>
        <p:spPr>
          <a:xfrm>
            <a:off x="639268" y="5004082"/>
            <a:ext cx="195092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None/>
            </a:pPr>
            <a:r>
              <a:rPr b="0" i="0" lang="en-GB" sz="1800" u="sng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http://batcc.de/</a:t>
            </a:r>
            <a:r>
              <a:rPr b="0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30" name="Google Shape;330;p5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2">
              <a:alpha val="6941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331" name="Google Shape;331;p5"/>
          <p:cNvPicPr preferRelativeResize="0"/>
          <p:nvPr/>
        </p:nvPicPr>
        <p:blipFill rotWithShape="1">
          <a:blip r:embed="rId3">
            <a:alphaModFix/>
          </a:blip>
          <a:srcRect b="0" l="0" r="40625" t="37018"/>
          <a:stretch/>
        </p:blipFill>
        <p:spPr>
          <a:xfrm>
            <a:off x="10744200" y="0"/>
            <a:ext cx="1447800" cy="153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5"/>
          <p:cNvPicPr preferRelativeResize="0"/>
          <p:nvPr/>
        </p:nvPicPr>
        <p:blipFill rotWithShape="1">
          <a:blip r:embed="rId4">
            <a:alphaModFix/>
          </a:blip>
          <a:srcRect b="0" l="0" r="67342" t="0"/>
          <a:stretch/>
        </p:blipFill>
        <p:spPr>
          <a:xfrm rot="10800000">
            <a:off x="-1" y="2719662"/>
            <a:ext cx="830249" cy="2548348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5"/>
          <p:cNvSpPr txBox="1"/>
          <p:nvPr/>
        </p:nvSpPr>
        <p:spPr>
          <a:xfrm>
            <a:off x="666750" y="266700"/>
            <a:ext cx="66675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>
                <a:solidFill>
                  <a:srgbClr val="1E293B"/>
                </a:solidFill>
                <a:latin typeface="Maven Pro"/>
                <a:ea typeface="Maven Pro"/>
                <a:cs typeface="Maven Pro"/>
                <a:sym typeface="Maven Pro"/>
              </a:rPr>
              <a:t>Troopers Report</a:t>
            </a:r>
            <a:endParaRPr b="1" sz="2800">
              <a:solidFill>
                <a:srgbClr val="1E293B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indent="0" lvl="0" marL="0" rtl="0" algn="l">
              <a:spcBef>
                <a:spcPts val="150"/>
              </a:spcBef>
              <a:spcAft>
                <a:spcPts val="0"/>
              </a:spcAft>
              <a:buNone/>
            </a:pPr>
            <a:r>
              <a:rPr b="0" lang="en-GB" sz="1300">
                <a:solidFill>
                  <a:srgbClr val="0F766E"/>
                </a:solidFill>
                <a:latin typeface="Maven Pro SemiBold"/>
                <a:ea typeface="Maven Pro SemiBold"/>
                <a:cs typeface="Maven Pro SemiBold"/>
                <a:sym typeface="Maven Pro SemiBold"/>
              </a:rPr>
              <a:t>Captain: Vineep Bhat / Amit Desai </a:t>
            </a:r>
            <a:endParaRPr b="0" sz="1300">
              <a:solidFill>
                <a:srgbClr val="0F766E"/>
              </a:solidFill>
              <a:latin typeface="Maven Pro SemiBold"/>
              <a:ea typeface="Maven Pro SemiBold"/>
              <a:cs typeface="Maven Pro SemiBold"/>
              <a:sym typeface="Maven Pro SemiBold"/>
            </a:endParaRPr>
          </a:p>
        </p:txBody>
      </p:sp>
      <p:grpSp>
        <p:nvGrpSpPr>
          <p:cNvPr id="334" name="Google Shape;334;p5"/>
          <p:cNvGrpSpPr/>
          <p:nvPr/>
        </p:nvGrpSpPr>
        <p:grpSpPr>
          <a:xfrm>
            <a:off x="666750" y="1047750"/>
            <a:ext cx="5048400" cy="2333700"/>
            <a:chOff x="0" y="0"/>
            <a:chExt cx="5048400" cy="2333700"/>
          </a:xfrm>
        </p:grpSpPr>
        <p:sp>
          <p:nvSpPr>
            <p:cNvPr id="335" name="Google Shape;335;p5"/>
            <p:cNvSpPr/>
            <p:nvPr/>
          </p:nvSpPr>
          <p:spPr>
            <a:xfrm>
              <a:off x="0" y="0"/>
              <a:ext cx="5048400" cy="2333700"/>
            </a:xfrm>
            <a:prstGeom prst="roundRect">
              <a:avLst>
                <a:gd fmla="val 4897" name="adj"/>
              </a:avLst>
            </a:prstGeom>
            <a:solidFill>
              <a:srgbClr val="FFFFFF"/>
            </a:solidFill>
            <a:ln cap="flat" cmpd="sng" w="9525">
              <a:solidFill>
                <a:srgbClr val="CBD5E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36" name="Google Shape;336;p5"/>
            <p:cNvPicPr preferRelativeResize="0"/>
            <p:nvPr/>
          </p:nvPicPr>
          <p:blipFill rotWithShape="1">
            <a:blip r:embed="rId5">
              <a:alphaModFix/>
            </a:blip>
            <a:srcRect b="14684" l="0" r="0" t="14684"/>
            <a:stretch/>
          </p:blipFill>
          <p:spPr>
            <a:xfrm>
              <a:off x="114300" y="114300"/>
              <a:ext cx="4819800" cy="2105100"/>
            </a:xfrm>
            <a:prstGeom prst="roundRect">
              <a:avLst>
                <a:gd fmla="val 3619" name="adj"/>
              </a:avLst>
            </a:prstGeom>
            <a:noFill/>
            <a:ln>
              <a:noFill/>
            </a:ln>
          </p:spPr>
        </p:pic>
      </p:grpSp>
      <p:grpSp>
        <p:nvGrpSpPr>
          <p:cNvPr id="337" name="Google Shape;337;p5"/>
          <p:cNvGrpSpPr/>
          <p:nvPr/>
        </p:nvGrpSpPr>
        <p:grpSpPr>
          <a:xfrm>
            <a:off x="666750" y="3524250"/>
            <a:ext cx="5048400" cy="3000300"/>
            <a:chOff x="0" y="0"/>
            <a:chExt cx="5048400" cy="3000300"/>
          </a:xfrm>
        </p:grpSpPr>
        <p:sp>
          <p:nvSpPr>
            <p:cNvPr id="338" name="Google Shape;338;p5"/>
            <p:cNvSpPr/>
            <p:nvPr/>
          </p:nvSpPr>
          <p:spPr>
            <a:xfrm>
              <a:off x="0" y="0"/>
              <a:ext cx="5048400" cy="3000300"/>
            </a:xfrm>
            <a:prstGeom prst="roundRect">
              <a:avLst>
                <a:gd fmla="val 3809" name="adj"/>
              </a:avLst>
            </a:prstGeom>
            <a:solidFill>
              <a:srgbClr val="FFFFFF"/>
            </a:solidFill>
            <a:ln cap="flat" cmpd="sng" w="9525">
              <a:solidFill>
                <a:srgbClr val="CBD5E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5"/>
            <p:cNvSpPr txBox="1"/>
            <p:nvPr/>
          </p:nvSpPr>
          <p:spPr>
            <a:xfrm>
              <a:off x="0" y="0"/>
              <a:ext cx="5048400" cy="30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90500" lIns="190500" spcFirstLastPara="1" rIns="190500" wrap="square" tIns="1905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500">
                  <a:solidFill>
                    <a:srgbClr val="0F172A"/>
                  </a:solidFill>
                  <a:latin typeface="Nunito"/>
                  <a:ea typeface="Nunito"/>
                  <a:cs typeface="Nunito"/>
                  <a:sym typeface="Nunito"/>
                </a:rPr>
                <a:t>Key Challenges &amp; Areas for Improvement</a:t>
              </a:r>
              <a:endParaRPr b="1" sz="1500">
                <a:solidFill>
                  <a:srgbClr val="0F172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317500" lvl="0" marL="457200" rtl="0" algn="l">
                <a:spcBef>
                  <a:spcPts val="900"/>
                </a:spcBef>
                <a:spcAft>
                  <a:spcPts val="0"/>
                </a:spcAft>
                <a:buSzPts val="1400"/>
                <a:buFont typeface="Nunito"/>
                <a:buChar char="●"/>
              </a:pPr>
              <a:r>
                <a:rPr b="1" lang="en-GB" sz="1100">
                  <a:solidFill>
                    <a:srgbClr val="0F766E"/>
                  </a:solidFill>
                  <a:latin typeface="Nunito"/>
                  <a:ea typeface="Nunito"/>
                  <a:cs typeface="Nunito"/>
                  <a:sym typeface="Nunito"/>
                </a:rPr>
                <a:t>Consistency: </a:t>
              </a:r>
              <a:r>
                <a:rPr b="0" lang="en-GB" sz="1050">
                  <a:solidFill>
                    <a:srgbClr val="334155"/>
                  </a:solidFill>
                  <a:latin typeface="Nunito"/>
                  <a:ea typeface="Nunito"/>
                  <a:cs typeface="Nunito"/>
                  <a:sym typeface="Nunito"/>
                </a:rPr>
                <a:t>Address losses under pressure by building greater reliability throughout the entirety of matches.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  <a:p>
              <a:pPr indent="-317500" lvl="0" marL="457200" rtl="0" algn="l">
                <a:spcBef>
                  <a:spcPts val="600"/>
                </a:spcBef>
                <a:spcAft>
                  <a:spcPts val="0"/>
                </a:spcAft>
                <a:buSzPts val="1400"/>
                <a:buFont typeface="Nunito"/>
                <a:buChar char="●"/>
              </a:pPr>
              <a:r>
                <a:rPr b="1" lang="en-GB" sz="1100">
                  <a:solidFill>
                    <a:srgbClr val="0F766E"/>
                  </a:solidFill>
                  <a:latin typeface="Nunito"/>
                  <a:ea typeface="Nunito"/>
                  <a:cs typeface="Nunito"/>
                  <a:sym typeface="Nunito"/>
                </a:rPr>
                <a:t>Crease Presence: </a:t>
              </a:r>
              <a:r>
                <a:rPr b="0" lang="en-GB" sz="1050">
                  <a:solidFill>
                    <a:srgbClr val="334155"/>
                  </a:solidFill>
                  <a:latin typeface="Nunito"/>
                  <a:ea typeface="Nunito"/>
                  <a:cs typeface="Nunito"/>
                  <a:sym typeface="Nunito"/>
                </a:rPr>
                <a:t>Cultivate resilience by learning from past mistakes, spending more time at the crease, and extending innings.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  <a:p>
              <a:pPr indent="-317500" lvl="0" marL="457200" rtl="0" algn="l">
                <a:spcBef>
                  <a:spcPts val="600"/>
                </a:spcBef>
                <a:spcAft>
                  <a:spcPts val="0"/>
                </a:spcAft>
                <a:buSzPts val="1400"/>
                <a:buFont typeface="Nunito"/>
                <a:buChar char="●"/>
              </a:pPr>
              <a:r>
                <a:rPr b="1" lang="en-GB" sz="1100">
                  <a:solidFill>
                    <a:srgbClr val="0F766E"/>
                  </a:solidFill>
                  <a:latin typeface="Nunito"/>
                  <a:ea typeface="Nunito"/>
                  <a:cs typeface="Nunito"/>
                  <a:sym typeface="Nunito"/>
                </a:rPr>
                <a:t>Bowling Discipline: </a:t>
              </a:r>
              <a:r>
                <a:rPr b="0" lang="en-GB" sz="1050">
                  <a:solidFill>
                    <a:srgbClr val="334155"/>
                  </a:solidFill>
                  <a:latin typeface="Nunito"/>
                  <a:ea typeface="Nunito"/>
                  <a:cs typeface="Nunito"/>
                  <a:sym typeface="Nunito"/>
                </a:rPr>
                <a:t>Maintain disciplined lines and lengths, executing deliveries according to the set field.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  <a:p>
              <a:pPr indent="-317500" lvl="0" marL="457200" rtl="0" algn="l">
                <a:spcBef>
                  <a:spcPts val="600"/>
                </a:spcBef>
                <a:spcAft>
                  <a:spcPts val="0"/>
                </a:spcAft>
                <a:buSzPts val="1400"/>
                <a:buFont typeface="Nunito"/>
                <a:buChar char="●"/>
              </a:pPr>
              <a:r>
                <a:rPr b="1" lang="en-GB" sz="1100">
                  <a:solidFill>
                    <a:srgbClr val="0F766E"/>
                  </a:solidFill>
                  <a:latin typeface="Nunito"/>
                  <a:ea typeface="Nunito"/>
                  <a:cs typeface="Nunito"/>
                  <a:sym typeface="Nunito"/>
                </a:rPr>
                <a:t>Fielding Standards: </a:t>
              </a:r>
              <a:r>
                <a:rPr b="0" lang="en-GB" sz="1050">
                  <a:solidFill>
                    <a:srgbClr val="334155"/>
                  </a:solidFill>
                  <a:latin typeface="Nunito"/>
                  <a:ea typeface="Nunito"/>
                  <a:cs typeface="Nunito"/>
                  <a:sym typeface="Nunito"/>
                </a:rPr>
                <a:t>Elevate overall fielding performance to meet higher competitive benchmarks.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40" name="Google Shape;340;p5"/>
          <p:cNvGrpSpPr/>
          <p:nvPr/>
        </p:nvGrpSpPr>
        <p:grpSpPr>
          <a:xfrm>
            <a:off x="5953125" y="1047750"/>
            <a:ext cx="5572200" cy="5476800"/>
            <a:chOff x="0" y="0"/>
            <a:chExt cx="5572200" cy="5476800"/>
          </a:xfrm>
        </p:grpSpPr>
        <p:sp>
          <p:nvSpPr>
            <p:cNvPr id="341" name="Google Shape;341;p5"/>
            <p:cNvSpPr/>
            <p:nvPr/>
          </p:nvSpPr>
          <p:spPr>
            <a:xfrm>
              <a:off x="0" y="0"/>
              <a:ext cx="5572200" cy="5476800"/>
            </a:xfrm>
            <a:prstGeom prst="roundRect">
              <a:avLst>
                <a:gd fmla="val 2434" name="adj"/>
              </a:avLst>
            </a:prstGeom>
            <a:solidFill>
              <a:srgbClr val="FFFFFF"/>
            </a:solidFill>
            <a:ln cap="flat" cmpd="sng" w="9525">
              <a:solidFill>
                <a:srgbClr val="CBD5E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5"/>
            <p:cNvSpPr txBox="1"/>
            <p:nvPr/>
          </p:nvSpPr>
          <p:spPr>
            <a:xfrm>
              <a:off x="228600" y="190500"/>
              <a:ext cx="51150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GB" sz="1800">
                  <a:solidFill>
                    <a:srgbClr val="0F172A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Season Highlights</a:t>
              </a:r>
              <a:endParaRPr b="0" sz="1800">
                <a:solidFill>
                  <a:srgbClr val="0F172A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grpSp>
          <p:nvGrpSpPr>
            <p:cNvPr id="343" name="Google Shape;343;p5"/>
            <p:cNvGrpSpPr/>
            <p:nvPr/>
          </p:nvGrpSpPr>
          <p:grpSpPr>
            <a:xfrm>
              <a:off x="228600" y="590550"/>
              <a:ext cx="5115000" cy="857400"/>
              <a:chOff x="0" y="0"/>
              <a:chExt cx="5115000" cy="857400"/>
            </a:xfrm>
          </p:grpSpPr>
          <p:sp>
            <p:nvSpPr>
              <p:cNvPr id="344" name="Google Shape;344;p5"/>
              <p:cNvSpPr/>
              <p:nvPr/>
            </p:nvSpPr>
            <p:spPr>
              <a:xfrm>
                <a:off x="0" y="0"/>
                <a:ext cx="5115000" cy="857400"/>
              </a:xfrm>
              <a:prstGeom prst="roundRect">
                <a:avLst>
                  <a:gd fmla="val 11111" name="adj"/>
                </a:avLst>
              </a:prstGeom>
              <a:solidFill>
                <a:srgbClr val="0F766E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" name="Google Shape;345;p5"/>
              <p:cNvSpPr txBox="1"/>
              <p:nvPr/>
            </p:nvSpPr>
            <p:spPr>
              <a:xfrm>
                <a:off x="0" y="0"/>
                <a:ext cx="51150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152400" lIns="190500" spcFirstLastPara="1" rIns="190500" wrap="square" tIns="1524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GB" sz="950">
                    <a:solidFill>
                      <a:srgbClr val="99F6E4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MAJOR MILESTONE</a:t>
                </a:r>
                <a:endParaRPr b="0" sz="950">
                  <a:solidFill>
                    <a:srgbClr val="99F6E4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b="1" lang="en-GB" sz="1500">
                    <a:solidFill>
                      <a:srgbClr val="FFFFFF"/>
                    </a:solidFill>
                    <a:latin typeface="Nunito"/>
                    <a:ea typeface="Nunito"/>
                    <a:cs typeface="Nunito"/>
                    <a:sym typeface="Nunito"/>
                  </a:rPr>
                  <a:t>Achieved promotion to the Bundesliga.</a:t>
                </a:r>
                <a:endParaRPr b="1" sz="150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346" name="Google Shape;346;p5"/>
            <p:cNvGrpSpPr/>
            <p:nvPr/>
          </p:nvGrpSpPr>
          <p:grpSpPr>
            <a:xfrm>
              <a:off x="228600" y="1600200"/>
              <a:ext cx="2457600" cy="1714500"/>
              <a:chOff x="0" y="0"/>
              <a:chExt cx="2457600" cy="1714500"/>
            </a:xfrm>
          </p:grpSpPr>
          <p:sp>
            <p:nvSpPr>
              <p:cNvPr id="347" name="Google Shape;347;p5"/>
              <p:cNvSpPr/>
              <p:nvPr/>
            </p:nvSpPr>
            <p:spPr>
              <a:xfrm>
                <a:off x="0" y="0"/>
                <a:ext cx="2457600" cy="1714500"/>
              </a:xfrm>
              <a:prstGeom prst="roundRect">
                <a:avLst>
                  <a:gd fmla="val 5555" name="adj"/>
                </a:avLst>
              </a:prstGeom>
              <a:solidFill>
                <a:srgbClr val="F8FAFC"/>
              </a:solidFill>
              <a:ln cap="flat" cmpd="sng" w="9525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" name="Google Shape;348;p5"/>
              <p:cNvSpPr txBox="1"/>
              <p:nvPr/>
            </p:nvSpPr>
            <p:spPr>
              <a:xfrm>
                <a:off x="0" y="0"/>
                <a:ext cx="2457600" cy="171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71450" lIns="171450" spcFirstLastPara="1" rIns="171450" wrap="square" tIns="1714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0F766E"/>
                    </a:solidFill>
                    <a:latin typeface="Nunito"/>
                    <a:ea typeface="Nunito"/>
                    <a:cs typeface="Nunito"/>
                    <a:sym typeface="Nunito"/>
                  </a:rPr>
                  <a:t>Squad Balance</a:t>
                </a:r>
                <a:endParaRPr b="1" sz="1300">
                  <a:solidFill>
                    <a:srgbClr val="0F766E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b="0" lang="en-GB" sz="1100">
                    <a:solidFill>
                      <a:srgbClr val="475569"/>
                    </a:solidFill>
                    <a:latin typeface="Nunito"/>
                    <a:ea typeface="Nunito"/>
                    <a:cs typeface="Nunito"/>
                    <a:sym typeface="Nunito"/>
                  </a:rPr>
                  <a:t>Successfully combined youth and experience.</a:t>
                </a:r>
                <a:endParaRPr b="0" sz="1100">
                  <a:solidFill>
                    <a:srgbClr val="475569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349" name="Google Shape;349;p5"/>
            <p:cNvGrpSpPr/>
            <p:nvPr/>
          </p:nvGrpSpPr>
          <p:grpSpPr>
            <a:xfrm>
              <a:off x="2886075" y="1600200"/>
              <a:ext cx="2457600" cy="1714500"/>
              <a:chOff x="0" y="0"/>
              <a:chExt cx="2457600" cy="1714500"/>
            </a:xfrm>
          </p:grpSpPr>
          <p:sp>
            <p:nvSpPr>
              <p:cNvPr id="350" name="Google Shape;350;p5"/>
              <p:cNvSpPr/>
              <p:nvPr/>
            </p:nvSpPr>
            <p:spPr>
              <a:xfrm>
                <a:off x="0" y="0"/>
                <a:ext cx="2457600" cy="1714500"/>
              </a:xfrm>
              <a:prstGeom prst="roundRect">
                <a:avLst>
                  <a:gd fmla="val 5555" name="adj"/>
                </a:avLst>
              </a:prstGeom>
              <a:solidFill>
                <a:srgbClr val="F8FAFC"/>
              </a:solidFill>
              <a:ln cap="flat" cmpd="sng" w="9525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" name="Google Shape;351;p5"/>
              <p:cNvSpPr txBox="1"/>
              <p:nvPr/>
            </p:nvSpPr>
            <p:spPr>
              <a:xfrm>
                <a:off x="0" y="0"/>
                <a:ext cx="2457600" cy="171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71450" lIns="171450" spcFirstLastPara="1" rIns="171450" wrap="square" tIns="1714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0F766E"/>
                    </a:solidFill>
                    <a:latin typeface="Nunito"/>
                    <a:ea typeface="Nunito"/>
                    <a:cs typeface="Nunito"/>
                    <a:sym typeface="Nunito"/>
                  </a:rPr>
                  <a:t>Competitive Edge</a:t>
                </a:r>
                <a:endParaRPr b="1" sz="1300">
                  <a:solidFill>
                    <a:srgbClr val="0F766E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b="0" lang="en-GB" sz="1100">
                    <a:solidFill>
                      <a:srgbClr val="475569"/>
                    </a:solidFill>
                    <a:latin typeface="Nunito"/>
                    <a:ea typeface="Nunito"/>
                    <a:cs typeface="Nunito"/>
                    <a:sym typeface="Nunito"/>
                  </a:rPr>
                  <a:t>Delivered strong, consistent performances without relying on individual players.</a:t>
                </a:r>
                <a:endParaRPr b="0" sz="1100">
                  <a:solidFill>
                    <a:srgbClr val="475569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352" name="Google Shape;352;p5"/>
            <p:cNvGrpSpPr/>
            <p:nvPr/>
          </p:nvGrpSpPr>
          <p:grpSpPr>
            <a:xfrm>
              <a:off x="228600" y="3467100"/>
              <a:ext cx="2457600" cy="1714500"/>
              <a:chOff x="0" y="0"/>
              <a:chExt cx="2457600" cy="1714500"/>
            </a:xfrm>
          </p:grpSpPr>
          <p:sp>
            <p:nvSpPr>
              <p:cNvPr id="353" name="Google Shape;353;p5"/>
              <p:cNvSpPr/>
              <p:nvPr/>
            </p:nvSpPr>
            <p:spPr>
              <a:xfrm>
                <a:off x="0" y="0"/>
                <a:ext cx="2457600" cy="1714500"/>
              </a:xfrm>
              <a:prstGeom prst="roundRect">
                <a:avLst>
                  <a:gd fmla="val 5555" name="adj"/>
                </a:avLst>
              </a:prstGeom>
              <a:solidFill>
                <a:srgbClr val="F8FAFC"/>
              </a:solidFill>
              <a:ln cap="flat" cmpd="sng" w="9525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" name="Google Shape;354;p5"/>
              <p:cNvSpPr txBox="1"/>
              <p:nvPr/>
            </p:nvSpPr>
            <p:spPr>
              <a:xfrm>
                <a:off x="0" y="0"/>
                <a:ext cx="2457600" cy="171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71450" lIns="171450" spcFirstLastPara="1" rIns="171450" wrap="square" tIns="1714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0F766E"/>
                    </a:solidFill>
                    <a:latin typeface="Nunito"/>
                    <a:ea typeface="Nunito"/>
                    <a:cs typeface="Nunito"/>
                    <a:sym typeface="Nunito"/>
                  </a:rPr>
                  <a:t>Team Unity</a:t>
                </a:r>
                <a:endParaRPr b="1" sz="1300">
                  <a:solidFill>
                    <a:srgbClr val="0F766E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b="0" lang="en-GB" sz="1100">
                    <a:solidFill>
                      <a:srgbClr val="475569"/>
                    </a:solidFill>
                    <a:latin typeface="Nunito"/>
                    <a:ea typeface="Nunito"/>
                    <a:cs typeface="Nunito"/>
                    <a:sym typeface="Nunito"/>
                  </a:rPr>
                  <a:t>Demonstrated exceptional team spirit and collective resilience.</a:t>
                </a:r>
                <a:endParaRPr b="0" sz="1100">
                  <a:solidFill>
                    <a:srgbClr val="475569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355" name="Google Shape;355;p5"/>
            <p:cNvGrpSpPr/>
            <p:nvPr/>
          </p:nvGrpSpPr>
          <p:grpSpPr>
            <a:xfrm>
              <a:off x="2886075" y="3467100"/>
              <a:ext cx="2457600" cy="1714500"/>
              <a:chOff x="0" y="0"/>
              <a:chExt cx="2457600" cy="1714500"/>
            </a:xfrm>
          </p:grpSpPr>
          <p:sp>
            <p:nvSpPr>
              <p:cNvPr id="356" name="Google Shape;356;p5"/>
              <p:cNvSpPr/>
              <p:nvPr/>
            </p:nvSpPr>
            <p:spPr>
              <a:xfrm>
                <a:off x="0" y="0"/>
                <a:ext cx="2457600" cy="1714500"/>
              </a:xfrm>
              <a:prstGeom prst="roundRect">
                <a:avLst>
                  <a:gd fmla="val 5555" name="adj"/>
                </a:avLst>
              </a:prstGeom>
              <a:solidFill>
                <a:srgbClr val="F8FAFC"/>
              </a:solidFill>
              <a:ln cap="flat" cmpd="sng" w="9525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" name="Google Shape;357;p5"/>
              <p:cNvSpPr txBox="1"/>
              <p:nvPr/>
            </p:nvSpPr>
            <p:spPr>
              <a:xfrm>
                <a:off x="0" y="0"/>
                <a:ext cx="2457600" cy="171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71450" lIns="171450" spcFirstLastPara="1" rIns="171450" wrap="square" tIns="1714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0F766E"/>
                    </a:solidFill>
                    <a:latin typeface="Nunito"/>
                    <a:ea typeface="Nunito"/>
                    <a:cs typeface="Nunito"/>
                    <a:sym typeface="Nunito"/>
                  </a:rPr>
                  <a:t>Key Victories</a:t>
                </a:r>
                <a:endParaRPr b="1" sz="1300">
                  <a:solidFill>
                    <a:srgbClr val="0F766E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b="0" lang="en-GB" sz="1100">
                    <a:solidFill>
                      <a:srgbClr val="475569"/>
                    </a:solidFill>
                    <a:latin typeface="Nunito"/>
                    <a:ea typeface="Nunito"/>
                    <a:cs typeface="Nunito"/>
                    <a:sym typeface="Nunito"/>
                  </a:rPr>
                  <a:t>Secured crucial wins against top-tier opponents, including ECC II and NCC II.</a:t>
                </a:r>
                <a:endParaRPr b="0" sz="1100">
                  <a:solidFill>
                    <a:srgbClr val="475569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ace428acdb_0_15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64" name="Google Shape;364;g3ace428acdb_0_1515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2">
              <a:alpha val="6941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365" name="Google Shape;365;g3ace428acdb_0_1515"/>
          <p:cNvPicPr preferRelativeResize="0"/>
          <p:nvPr/>
        </p:nvPicPr>
        <p:blipFill rotWithShape="1">
          <a:blip r:embed="rId3">
            <a:alphaModFix/>
          </a:blip>
          <a:srcRect b="0" l="0" r="40625" t="37020"/>
          <a:stretch/>
        </p:blipFill>
        <p:spPr>
          <a:xfrm>
            <a:off x="10744200" y="0"/>
            <a:ext cx="1447800" cy="153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g3ace428acdb_0_1515"/>
          <p:cNvPicPr preferRelativeResize="0"/>
          <p:nvPr/>
        </p:nvPicPr>
        <p:blipFill rotWithShape="1">
          <a:blip r:embed="rId4">
            <a:alphaModFix/>
          </a:blip>
          <a:srcRect b="0" l="0" r="67341" t="0"/>
          <a:stretch/>
        </p:blipFill>
        <p:spPr>
          <a:xfrm rot="10800000">
            <a:off x="-1" y="2719662"/>
            <a:ext cx="830249" cy="2548348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g3ace428acdb_0_1515"/>
          <p:cNvSpPr txBox="1"/>
          <p:nvPr/>
        </p:nvSpPr>
        <p:spPr>
          <a:xfrm>
            <a:off x="1595835" y="1729535"/>
            <a:ext cx="473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68" name="Google Shape;368;g3ace428acdb_0_1515"/>
          <p:cNvSpPr txBox="1"/>
          <p:nvPr/>
        </p:nvSpPr>
        <p:spPr>
          <a:xfrm>
            <a:off x="666750" y="266700"/>
            <a:ext cx="7620000" cy="656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800">
                <a:solidFill>
                  <a:srgbClr val="0F172A"/>
                </a:solidFill>
                <a:latin typeface="Maven Pro"/>
                <a:ea typeface="Maven Pro"/>
                <a:cs typeface="Maven Pro"/>
                <a:sym typeface="Maven Pro"/>
              </a:rPr>
              <a:t>Vision &amp; Plans for 2027</a:t>
            </a:r>
            <a:endParaRPr b="1" i="0" sz="2800">
              <a:solidFill>
                <a:srgbClr val="0F172A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b="0" i="0" lang="en-GB" sz="1300">
                <a:solidFill>
                  <a:srgbClr val="0F766E"/>
                </a:solidFill>
                <a:latin typeface="Maven Pro SemiBold"/>
                <a:ea typeface="Maven Pro SemiBold"/>
                <a:cs typeface="Maven Pro SemiBold"/>
                <a:sym typeface="Maven Pro SemiBold"/>
              </a:rPr>
              <a:t>Strategic Roadmap &amp; Key Objectives</a:t>
            </a:r>
            <a:endParaRPr b="1" i="0" sz="1300">
              <a:solidFill>
                <a:srgbClr val="0F172A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grpSp>
        <p:nvGrpSpPr>
          <p:cNvPr id="369" name="Google Shape;369;g3ace428acdb_0_1515"/>
          <p:cNvGrpSpPr/>
          <p:nvPr/>
        </p:nvGrpSpPr>
        <p:grpSpPr>
          <a:xfrm>
            <a:off x="666750" y="1190625"/>
            <a:ext cx="10858500" cy="5048400"/>
            <a:chOff x="666750" y="1190625"/>
            <a:chExt cx="10858500" cy="5048400"/>
          </a:xfrm>
        </p:grpSpPr>
        <p:grpSp>
          <p:nvGrpSpPr>
            <p:cNvPr id="370" name="Google Shape;370;g3ace428acdb_0_1515"/>
            <p:cNvGrpSpPr/>
            <p:nvPr/>
          </p:nvGrpSpPr>
          <p:grpSpPr>
            <a:xfrm>
              <a:off x="666750" y="1190625"/>
              <a:ext cx="3429000" cy="2381400"/>
              <a:chOff x="0" y="0"/>
              <a:chExt cx="3429000" cy="2381400"/>
            </a:xfrm>
          </p:grpSpPr>
          <p:sp>
            <p:nvSpPr>
              <p:cNvPr id="371" name="Google Shape;371;g3ace428acdb_0_1515"/>
              <p:cNvSpPr/>
              <p:nvPr/>
            </p:nvSpPr>
            <p:spPr>
              <a:xfrm>
                <a:off x="0" y="0"/>
                <a:ext cx="3429000" cy="2381400"/>
              </a:xfrm>
              <a:prstGeom prst="roundRect">
                <a:avLst>
                  <a:gd fmla="val 5600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" name="Google Shape;372;g3ace428acdb_0_1515"/>
              <p:cNvSpPr/>
              <p:nvPr/>
            </p:nvSpPr>
            <p:spPr>
              <a:xfrm>
                <a:off x="0" y="0"/>
                <a:ext cx="3429000" cy="57300"/>
              </a:xfrm>
              <a:prstGeom prst="roundRect">
                <a:avLst>
                  <a:gd fmla="val 50000" name="adj"/>
                </a:avLst>
              </a:prstGeom>
              <a:solidFill>
                <a:srgbClr val="0F766E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" name="Google Shape;373;g3ace428acdb_0_1515"/>
              <p:cNvSpPr/>
              <p:nvPr/>
            </p:nvSpPr>
            <p:spPr>
              <a:xfrm>
                <a:off x="190500" y="247650"/>
                <a:ext cx="419100" cy="419100"/>
              </a:xfrm>
              <a:prstGeom prst="ellipse">
                <a:avLst/>
              </a:prstGeom>
              <a:solidFill>
                <a:srgbClr val="CCFBF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" name="Google Shape;374;g3ace428acdb_0_1515"/>
              <p:cNvSpPr txBox="1"/>
              <p:nvPr/>
            </p:nvSpPr>
            <p:spPr>
              <a:xfrm>
                <a:off x="190500" y="279781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rgbClr val="0F766E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emoji_events</a:t>
                </a:r>
                <a:endParaRPr sz="2200">
                  <a:solidFill>
                    <a:srgbClr val="0F766E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  <p:sp>
            <p:nvSpPr>
              <p:cNvPr id="375" name="Google Shape;375;g3ace428acdb_0_1515"/>
              <p:cNvSpPr/>
              <p:nvPr/>
            </p:nvSpPr>
            <p:spPr>
              <a:xfrm>
                <a:off x="2762250" y="266700"/>
                <a:ext cx="457200" cy="247800"/>
              </a:xfrm>
              <a:prstGeom prst="roundRect">
                <a:avLst>
                  <a:gd fmla="val 50000" name="adj"/>
                </a:avLst>
              </a:prstGeom>
              <a:solidFill>
                <a:srgbClr val="F1F5F9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" name="Google Shape;376;g3ace428acdb_0_1515"/>
              <p:cNvSpPr txBox="1"/>
              <p:nvPr/>
            </p:nvSpPr>
            <p:spPr>
              <a:xfrm>
                <a:off x="2762250" y="266700"/>
                <a:ext cx="457200" cy="24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GB" sz="1000">
                    <a:solidFill>
                      <a:srgbClr val="0F766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01</a:t>
                </a:r>
                <a:endParaRPr b="0" sz="1000">
                  <a:solidFill>
                    <a:srgbClr val="0F766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</p:txBody>
          </p:sp>
          <p:sp>
            <p:nvSpPr>
              <p:cNvPr id="377" name="Google Shape;377;g3ace428acdb_0_1515"/>
              <p:cNvSpPr txBox="1"/>
              <p:nvPr/>
            </p:nvSpPr>
            <p:spPr>
              <a:xfrm>
                <a:off x="209550" y="809625"/>
                <a:ext cx="3009900" cy="138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GB" sz="1500">
                    <a:solidFill>
                      <a:srgbClr val="0F766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On-Field Ambitions</a:t>
                </a:r>
                <a:endParaRPr b="0" sz="1500">
                  <a:solidFill>
                    <a:srgbClr val="0F766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750"/>
                  </a:spcBef>
                  <a:spcAft>
                    <a:spcPts val="0"/>
                  </a:spcAft>
                  <a:buNone/>
                </a:pPr>
                <a:r>
                  <a:rPr b="0" lang="en-GB" sz="1100">
                    <a:solidFill>
                      <a:srgbClr val="334155"/>
                    </a:solidFill>
                    <a:latin typeface="Nunito"/>
                    <a:ea typeface="Nunito"/>
                    <a:cs typeface="Nunito"/>
                    <a:sym typeface="Nunito"/>
                  </a:rPr>
                  <a:t>Capitalize on 2026 momentum by targeting a top-tier finish in the T20 league and aim to play competitive Cricket in BL and target for top finish in the league.</a:t>
                </a:r>
                <a:endParaRPr b="0" sz="1100">
                  <a:solidFill>
                    <a:srgbClr val="334155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378" name="Google Shape;378;g3ace428acdb_0_1515"/>
            <p:cNvGrpSpPr/>
            <p:nvPr/>
          </p:nvGrpSpPr>
          <p:grpSpPr>
            <a:xfrm>
              <a:off x="4381500" y="1190625"/>
              <a:ext cx="3429000" cy="2381400"/>
              <a:chOff x="0" y="0"/>
              <a:chExt cx="3429000" cy="2381400"/>
            </a:xfrm>
          </p:grpSpPr>
          <p:sp>
            <p:nvSpPr>
              <p:cNvPr id="379" name="Google Shape;379;g3ace428acdb_0_1515"/>
              <p:cNvSpPr/>
              <p:nvPr/>
            </p:nvSpPr>
            <p:spPr>
              <a:xfrm>
                <a:off x="0" y="0"/>
                <a:ext cx="3429000" cy="2381400"/>
              </a:xfrm>
              <a:prstGeom prst="roundRect">
                <a:avLst>
                  <a:gd fmla="val 5600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" name="Google Shape;380;g3ace428acdb_0_1515"/>
              <p:cNvSpPr/>
              <p:nvPr/>
            </p:nvSpPr>
            <p:spPr>
              <a:xfrm>
                <a:off x="0" y="0"/>
                <a:ext cx="3429000" cy="57300"/>
              </a:xfrm>
              <a:prstGeom prst="roundRect">
                <a:avLst>
                  <a:gd fmla="val 50000" name="adj"/>
                </a:avLst>
              </a:prstGeom>
              <a:solidFill>
                <a:srgbClr val="0F766E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" name="Google Shape;381;g3ace428acdb_0_1515"/>
              <p:cNvSpPr/>
              <p:nvPr/>
            </p:nvSpPr>
            <p:spPr>
              <a:xfrm>
                <a:off x="190500" y="247650"/>
                <a:ext cx="419100" cy="419100"/>
              </a:xfrm>
              <a:prstGeom prst="ellipse">
                <a:avLst/>
              </a:prstGeom>
              <a:solidFill>
                <a:srgbClr val="CCFBF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" name="Google Shape;382;g3ace428acdb_0_1515"/>
              <p:cNvSpPr txBox="1"/>
              <p:nvPr/>
            </p:nvSpPr>
            <p:spPr>
              <a:xfrm>
                <a:off x="190500" y="279781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rgbClr val="0F766E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groups</a:t>
                </a:r>
                <a:endParaRPr sz="2200">
                  <a:solidFill>
                    <a:srgbClr val="0F766E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  <p:sp>
            <p:nvSpPr>
              <p:cNvPr id="383" name="Google Shape;383;g3ace428acdb_0_1515"/>
              <p:cNvSpPr/>
              <p:nvPr/>
            </p:nvSpPr>
            <p:spPr>
              <a:xfrm>
                <a:off x="2762250" y="266700"/>
                <a:ext cx="457200" cy="247800"/>
              </a:xfrm>
              <a:prstGeom prst="roundRect">
                <a:avLst>
                  <a:gd fmla="val 50000" name="adj"/>
                </a:avLst>
              </a:prstGeom>
              <a:solidFill>
                <a:srgbClr val="F1F5F9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g3ace428acdb_0_1515"/>
              <p:cNvSpPr txBox="1"/>
              <p:nvPr/>
            </p:nvSpPr>
            <p:spPr>
              <a:xfrm>
                <a:off x="2762250" y="266700"/>
                <a:ext cx="457200" cy="24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GB" sz="1000">
                    <a:solidFill>
                      <a:srgbClr val="0F766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02</a:t>
                </a:r>
                <a:endParaRPr b="0" sz="1000">
                  <a:solidFill>
                    <a:srgbClr val="0F766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</p:txBody>
          </p:sp>
          <p:sp>
            <p:nvSpPr>
              <p:cNvPr id="385" name="Google Shape;385;g3ace428acdb_0_1515"/>
              <p:cNvSpPr txBox="1"/>
              <p:nvPr/>
            </p:nvSpPr>
            <p:spPr>
              <a:xfrm>
                <a:off x="209550" y="809625"/>
                <a:ext cx="3009900" cy="138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GB" sz="1500">
                    <a:solidFill>
                      <a:srgbClr val="0F766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Squad Performance</a:t>
                </a:r>
                <a:endParaRPr b="0" sz="1500">
                  <a:solidFill>
                    <a:srgbClr val="0F766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750"/>
                  </a:spcBef>
                  <a:spcAft>
                    <a:spcPts val="0"/>
                  </a:spcAft>
                  <a:buNone/>
                </a:pPr>
                <a:r>
                  <a:rPr b="0" lang="en-GB" sz="1100">
                    <a:solidFill>
                      <a:srgbClr val="334155"/>
                    </a:solidFill>
                    <a:latin typeface="Nunito"/>
                    <a:ea typeface="Nunito"/>
                    <a:cs typeface="Nunito"/>
                    <a:sym typeface="Nunito"/>
                  </a:rPr>
                  <a:t>Enhance consistency in both batting and bowling by cultivating reliable all-rounders and targeted death-over specialists.</a:t>
                </a:r>
                <a:endParaRPr b="0" sz="1100">
                  <a:solidFill>
                    <a:srgbClr val="334155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386" name="Google Shape;386;g3ace428acdb_0_1515"/>
            <p:cNvGrpSpPr/>
            <p:nvPr/>
          </p:nvGrpSpPr>
          <p:grpSpPr>
            <a:xfrm>
              <a:off x="8096250" y="1190625"/>
              <a:ext cx="3429000" cy="2381400"/>
              <a:chOff x="0" y="0"/>
              <a:chExt cx="3429000" cy="2381400"/>
            </a:xfrm>
          </p:grpSpPr>
          <p:sp>
            <p:nvSpPr>
              <p:cNvPr id="387" name="Google Shape;387;g3ace428acdb_0_1515"/>
              <p:cNvSpPr/>
              <p:nvPr/>
            </p:nvSpPr>
            <p:spPr>
              <a:xfrm>
                <a:off x="0" y="0"/>
                <a:ext cx="3429000" cy="2381400"/>
              </a:xfrm>
              <a:prstGeom prst="roundRect">
                <a:avLst>
                  <a:gd fmla="val 5600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" name="Google Shape;388;g3ace428acdb_0_1515"/>
              <p:cNvSpPr/>
              <p:nvPr/>
            </p:nvSpPr>
            <p:spPr>
              <a:xfrm>
                <a:off x="0" y="0"/>
                <a:ext cx="3429000" cy="57300"/>
              </a:xfrm>
              <a:prstGeom prst="roundRect">
                <a:avLst>
                  <a:gd fmla="val 50000" name="adj"/>
                </a:avLst>
              </a:prstGeom>
              <a:solidFill>
                <a:srgbClr val="0F766E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" name="Google Shape;389;g3ace428acdb_0_1515"/>
              <p:cNvSpPr/>
              <p:nvPr/>
            </p:nvSpPr>
            <p:spPr>
              <a:xfrm>
                <a:off x="190500" y="247650"/>
                <a:ext cx="419100" cy="419100"/>
              </a:xfrm>
              <a:prstGeom prst="ellipse">
                <a:avLst/>
              </a:prstGeom>
              <a:solidFill>
                <a:srgbClr val="CCFBF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" name="Google Shape;390;g3ace428acdb_0_1515"/>
              <p:cNvSpPr txBox="1"/>
              <p:nvPr/>
            </p:nvSpPr>
            <p:spPr>
              <a:xfrm>
                <a:off x="190500" y="279781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rgbClr val="0F766E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shield</a:t>
                </a:r>
                <a:endParaRPr sz="2200">
                  <a:solidFill>
                    <a:srgbClr val="0F766E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  <p:sp>
            <p:nvSpPr>
              <p:cNvPr id="391" name="Google Shape;391;g3ace428acdb_0_1515"/>
              <p:cNvSpPr/>
              <p:nvPr/>
            </p:nvSpPr>
            <p:spPr>
              <a:xfrm>
                <a:off x="2762250" y="266700"/>
                <a:ext cx="457200" cy="247800"/>
              </a:xfrm>
              <a:prstGeom prst="roundRect">
                <a:avLst>
                  <a:gd fmla="val 50000" name="adj"/>
                </a:avLst>
              </a:prstGeom>
              <a:solidFill>
                <a:srgbClr val="F1F5F9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2" name="Google Shape;392;g3ace428acdb_0_1515"/>
              <p:cNvSpPr txBox="1"/>
              <p:nvPr/>
            </p:nvSpPr>
            <p:spPr>
              <a:xfrm>
                <a:off x="2762250" y="266700"/>
                <a:ext cx="457200" cy="24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GB" sz="1000">
                    <a:solidFill>
                      <a:srgbClr val="0F766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03</a:t>
                </a:r>
                <a:endParaRPr b="0" sz="1000">
                  <a:solidFill>
                    <a:srgbClr val="0F766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</p:txBody>
          </p:sp>
          <p:sp>
            <p:nvSpPr>
              <p:cNvPr id="393" name="Google Shape;393;g3ace428acdb_0_1515"/>
              <p:cNvSpPr txBox="1"/>
              <p:nvPr/>
            </p:nvSpPr>
            <p:spPr>
              <a:xfrm>
                <a:off x="209550" y="809625"/>
                <a:ext cx="3009900" cy="138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GB" sz="1500">
                    <a:solidFill>
                      <a:srgbClr val="0F766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Fielding Standards</a:t>
                </a:r>
                <a:endParaRPr b="0" sz="1500">
                  <a:solidFill>
                    <a:srgbClr val="0F766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750"/>
                  </a:spcBef>
                  <a:spcAft>
                    <a:spcPts val="0"/>
                  </a:spcAft>
                  <a:buNone/>
                </a:pPr>
                <a:r>
                  <a:rPr b="0" lang="en-GB" sz="1100">
                    <a:solidFill>
                      <a:srgbClr val="334155"/>
                    </a:solidFill>
                    <a:latin typeface="Nunito"/>
                    <a:ea typeface="Nunito"/>
                    <a:cs typeface="Nunito"/>
                    <a:sym typeface="Nunito"/>
                  </a:rPr>
                  <a:t>Need to work to get our Fielding standards up to the mark.</a:t>
                </a:r>
                <a:endParaRPr b="0" sz="1100">
                  <a:solidFill>
                    <a:srgbClr val="334155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394" name="Google Shape;394;g3ace428acdb_0_1515"/>
            <p:cNvGrpSpPr/>
            <p:nvPr/>
          </p:nvGrpSpPr>
          <p:grpSpPr>
            <a:xfrm>
              <a:off x="666750" y="3857625"/>
              <a:ext cx="3429000" cy="2381400"/>
              <a:chOff x="0" y="0"/>
              <a:chExt cx="3429000" cy="2381400"/>
            </a:xfrm>
          </p:grpSpPr>
          <p:sp>
            <p:nvSpPr>
              <p:cNvPr id="395" name="Google Shape;395;g3ace428acdb_0_1515"/>
              <p:cNvSpPr/>
              <p:nvPr/>
            </p:nvSpPr>
            <p:spPr>
              <a:xfrm>
                <a:off x="0" y="0"/>
                <a:ext cx="3429000" cy="2381400"/>
              </a:xfrm>
              <a:prstGeom prst="roundRect">
                <a:avLst>
                  <a:gd fmla="val 5600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6" name="Google Shape;396;g3ace428acdb_0_1515"/>
              <p:cNvSpPr/>
              <p:nvPr/>
            </p:nvSpPr>
            <p:spPr>
              <a:xfrm>
                <a:off x="0" y="0"/>
                <a:ext cx="3429000" cy="57300"/>
              </a:xfrm>
              <a:prstGeom prst="roundRect">
                <a:avLst>
                  <a:gd fmla="val 50000" name="adj"/>
                </a:avLst>
              </a:prstGeom>
              <a:solidFill>
                <a:srgbClr val="0F766E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7" name="Google Shape;397;g3ace428acdb_0_1515"/>
              <p:cNvSpPr/>
              <p:nvPr/>
            </p:nvSpPr>
            <p:spPr>
              <a:xfrm>
                <a:off x="190500" y="247650"/>
                <a:ext cx="419100" cy="419100"/>
              </a:xfrm>
              <a:prstGeom prst="ellipse">
                <a:avLst/>
              </a:prstGeom>
              <a:solidFill>
                <a:srgbClr val="CCFBF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" name="Google Shape;398;g3ace428acdb_0_1515"/>
              <p:cNvSpPr txBox="1"/>
              <p:nvPr/>
            </p:nvSpPr>
            <p:spPr>
              <a:xfrm>
                <a:off x="190500" y="279781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rgbClr val="0F766E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trending_up</a:t>
                </a:r>
                <a:endParaRPr sz="2200">
                  <a:solidFill>
                    <a:srgbClr val="0F766E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  <p:sp>
            <p:nvSpPr>
              <p:cNvPr id="399" name="Google Shape;399;g3ace428acdb_0_1515"/>
              <p:cNvSpPr/>
              <p:nvPr/>
            </p:nvSpPr>
            <p:spPr>
              <a:xfrm>
                <a:off x="2762250" y="266700"/>
                <a:ext cx="457200" cy="247800"/>
              </a:xfrm>
              <a:prstGeom prst="roundRect">
                <a:avLst>
                  <a:gd fmla="val 50000" name="adj"/>
                </a:avLst>
              </a:prstGeom>
              <a:solidFill>
                <a:srgbClr val="F1F5F9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" name="Google Shape;400;g3ace428acdb_0_1515"/>
              <p:cNvSpPr txBox="1"/>
              <p:nvPr/>
            </p:nvSpPr>
            <p:spPr>
              <a:xfrm>
                <a:off x="2762250" y="266700"/>
                <a:ext cx="457200" cy="24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GB" sz="1000">
                    <a:solidFill>
                      <a:srgbClr val="0F766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04</a:t>
                </a:r>
                <a:endParaRPr b="0" sz="1000">
                  <a:solidFill>
                    <a:srgbClr val="0F766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</p:txBody>
          </p:sp>
          <p:sp>
            <p:nvSpPr>
              <p:cNvPr id="401" name="Google Shape;401;g3ace428acdb_0_1515"/>
              <p:cNvSpPr txBox="1"/>
              <p:nvPr/>
            </p:nvSpPr>
            <p:spPr>
              <a:xfrm>
                <a:off x="209550" y="809625"/>
                <a:ext cx="3009900" cy="138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GB" sz="1500">
                    <a:solidFill>
                      <a:srgbClr val="0F766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Talent Development</a:t>
                </a:r>
                <a:endParaRPr b="0" sz="1500">
                  <a:solidFill>
                    <a:srgbClr val="0F766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750"/>
                  </a:spcBef>
                  <a:spcAft>
                    <a:spcPts val="0"/>
                  </a:spcAft>
                  <a:buNone/>
                </a:pPr>
                <a:r>
                  <a:rPr b="0" lang="en-GB" sz="1100">
                    <a:solidFill>
                      <a:srgbClr val="334155"/>
                    </a:solidFill>
                    <a:latin typeface="Nunito"/>
                    <a:ea typeface="Nunito"/>
                    <a:cs typeface="Nunito"/>
                    <a:sym typeface="Nunito"/>
                  </a:rPr>
                  <a:t>Deepen our roster by progressively introducing emerging players from the broader club setup.</a:t>
                </a:r>
                <a:endParaRPr b="0" sz="1100">
                  <a:solidFill>
                    <a:srgbClr val="334155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402" name="Google Shape;402;g3ace428acdb_0_1515"/>
            <p:cNvGrpSpPr/>
            <p:nvPr/>
          </p:nvGrpSpPr>
          <p:grpSpPr>
            <a:xfrm>
              <a:off x="4381500" y="3857625"/>
              <a:ext cx="3429000" cy="2381400"/>
              <a:chOff x="0" y="0"/>
              <a:chExt cx="3429000" cy="2381400"/>
            </a:xfrm>
          </p:grpSpPr>
          <p:sp>
            <p:nvSpPr>
              <p:cNvPr id="403" name="Google Shape;403;g3ace428acdb_0_1515"/>
              <p:cNvSpPr/>
              <p:nvPr/>
            </p:nvSpPr>
            <p:spPr>
              <a:xfrm>
                <a:off x="0" y="0"/>
                <a:ext cx="3429000" cy="2381400"/>
              </a:xfrm>
              <a:prstGeom prst="roundRect">
                <a:avLst>
                  <a:gd fmla="val 5600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" name="Google Shape;404;g3ace428acdb_0_1515"/>
              <p:cNvSpPr/>
              <p:nvPr/>
            </p:nvSpPr>
            <p:spPr>
              <a:xfrm>
                <a:off x="0" y="0"/>
                <a:ext cx="3429000" cy="57300"/>
              </a:xfrm>
              <a:prstGeom prst="roundRect">
                <a:avLst>
                  <a:gd fmla="val 50000" name="adj"/>
                </a:avLst>
              </a:prstGeom>
              <a:solidFill>
                <a:srgbClr val="0F766E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" name="Google Shape;405;g3ace428acdb_0_1515"/>
              <p:cNvSpPr/>
              <p:nvPr/>
            </p:nvSpPr>
            <p:spPr>
              <a:xfrm>
                <a:off x="190500" y="247650"/>
                <a:ext cx="419100" cy="419100"/>
              </a:xfrm>
              <a:prstGeom prst="ellipse">
                <a:avLst/>
              </a:prstGeom>
              <a:solidFill>
                <a:srgbClr val="CCFBF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g3ace428acdb_0_1515"/>
              <p:cNvSpPr txBox="1"/>
              <p:nvPr/>
            </p:nvSpPr>
            <p:spPr>
              <a:xfrm>
                <a:off x="190500" y="279781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rgbClr val="0F766E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diversity_3</a:t>
                </a:r>
                <a:endParaRPr sz="2200">
                  <a:solidFill>
                    <a:srgbClr val="0F766E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  <p:sp>
            <p:nvSpPr>
              <p:cNvPr id="407" name="Google Shape;407;g3ace428acdb_0_1515"/>
              <p:cNvSpPr/>
              <p:nvPr/>
            </p:nvSpPr>
            <p:spPr>
              <a:xfrm>
                <a:off x="2762250" y="266700"/>
                <a:ext cx="457200" cy="247800"/>
              </a:xfrm>
              <a:prstGeom prst="roundRect">
                <a:avLst>
                  <a:gd fmla="val 50000" name="adj"/>
                </a:avLst>
              </a:prstGeom>
              <a:solidFill>
                <a:srgbClr val="F1F5F9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" name="Google Shape;408;g3ace428acdb_0_1515"/>
              <p:cNvSpPr txBox="1"/>
              <p:nvPr/>
            </p:nvSpPr>
            <p:spPr>
              <a:xfrm>
                <a:off x="2762250" y="266700"/>
                <a:ext cx="457200" cy="24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GB" sz="1000">
                    <a:solidFill>
                      <a:srgbClr val="0F766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05</a:t>
                </a:r>
                <a:endParaRPr b="0" sz="1000">
                  <a:solidFill>
                    <a:srgbClr val="0F766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</p:txBody>
          </p:sp>
          <p:sp>
            <p:nvSpPr>
              <p:cNvPr id="409" name="Google Shape;409;g3ace428acdb_0_1515"/>
              <p:cNvSpPr txBox="1"/>
              <p:nvPr/>
            </p:nvSpPr>
            <p:spPr>
              <a:xfrm>
                <a:off x="209550" y="809625"/>
                <a:ext cx="3009900" cy="138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GB" sz="1500">
                    <a:solidFill>
                      <a:srgbClr val="0F766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Culture &amp; Community</a:t>
                </a:r>
                <a:endParaRPr b="0" sz="1500">
                  <a:solidFill>
                    <a:srgbClr val="0F766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750"/>
                  </a:spcBef>
                  <a:spcAft>
                    <a:spcPts val="0"/>
                  </a:spcAft>
                  <a:buNone/>
                </a:pPr>
                <a:r>
                  <a:rPr b="0" lang="en-GB" sz="1100">
                    <a:solidFill>
                      <a:srgbClr val="334155"/>
                    </a:solidFill>
                    <a:latin typeface="Nunito"/>
                    <a:ea typeface="Nunito"/>
                    <a:cs typeface="Nunito"/>
                    <a:sym typeface="Nunito"/>
                  </a:rPr>
                  <a:t>Foster team cohesion through regular social gatherings and post-match events.</a:t>
                </a:r>
                <a:endParaRPr b="0" sz="1100">
                  <a:solidFill>
                    <a:srgbClr val="334155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410" name="Google Shape;410;g3ace428acdb_0_1515"/>
            <p:cNvGrpSpPr/>
            <p:nvPr/>
          </p:nvGrpSpPr>
          <p:grpSpPr>
            <a:xfrm>
              <a:off x="8096250" y="3857625"/>
              <a:ext cx="3429000" cy="2381400"/>
              <a:chOff x="0" y="0"/>
              <a:chExt cx="3429000" cy="2381400"/>
            </a:xfrm>
          </p:grpSpPr>
          <p:sp>
            <p:nvSpPr>
              <p:cNvPr id="411" name="Google Shape;411;g3ace428acdb_0_1515"/>
              <p:cNvSpPr/>
              <p:nvPr/>
            </p:nvSpPr>
            <p:spPr>
              <a:xfrm>
                <a:off x="0" y="0"/>
                <a:ext cx="3429000" cy="2381400"/>
              </a:xfrm>
              <a:prstGeom prst="roundRect">
                <a:avLst>
                  <a:gd fmla="val 5600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" name="Google Shape;412;g3ace428acdb_0_1515"/>
              <p:cNvSpPr/>
              <p:nvPr/>
            </p:nvSpPr>
            <p:spPr>
              <a:xfrm>
                <a:off x="0" y="0"/>
                <a:ext cx="3429000" cy="57300"/>
              </a:xfrm>
              <a:prstGeom prst="roundRect">
                <a:avLst>
                  <a:gd fmla="val 50000" name="adj"/>
                </a:avLst>
              </a:prstGeom>
              <a:solidFill>
                <a:srgbClr val="0F766E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" name="Google Shape;413;g3ace428acdb_0_1515"/>
              <p:cNvSpPr/>
              <p:nvPr/>
            </p:nvSpPr>
            <p:spPr>
              <a:xfrm>
                <a:off x="190500" y="247650"/>
                <a:ext cx="419100" cy="419100"/>
              </a:xfrm>
              <a:prstGeom prst="ellipse">
                <a:avLst/>
              </a:prstGeom>
              <a:solidFill>
                <a:srgbClr val="CCFBF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" name="Google Shape;414;g3ace428acdb_0_1515"/>
              <p:cNvSpPr txBox="1"/>
              <p:nvPr/>
            </p:nvSpPr>
            <p:spPr>
              <a:xfrm>
                <a:off x="190500" y="279781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rgbClr val="0F766E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military_tech</a:t>
                </a:r>
                <a:endParaRPr sz="2200">
                  <a:solidFill>
                    <a:srgbClr val="0F766E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  <p:sp>
            <p:nvSpPr>
              <p:cNvPr id="415" name="Google Shape;415;g3ace428acdb_0_1515"/>
              <p:cNvSpPr/>
              <p:nvPr/>
            </p:nvSpPr>
            <p:spPr>
              <a:xfrm>
                <a:off x="2762250" y="266700"/>
                <a:ext cx="457200" cy="247800"/>
              </a:xfrm>
              <a:prstGeom prst="roundRect">
                <a:avLst>
                  <a:gd fmla="val 50000" name="adj"/>
                </a:avLst>
              </a:prstGeom>
              <a:solidFill>
                <a:srgbClr val="F1F5F9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" name="Google Shape;416;g3ace428acdb_0_1515"/>
              <p:cNvSpPr txBox="1"/>
              <p:nvPr/>
            </p:nvSpPr>
            <p:spPr>
              <a:xfrm>
                <a:off x="2762250" y="266700"/>
                <a:ext cx="457200" cy="24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GB" sz="1000">
                    <a:solidFill>
                      <a:srgbClr val="0F766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06</a:t>
                </a:r>
                <a:endParaRPr b="0" sz="1000">
                  <a:solidFill>
                    <a:srgbClr val="0F766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</p:txBody>
          </p:sp>
          <p:sp>
            <p:nvSpPr>
              <p:cNvPr id="417" name="Google Shape;417;g3ace428acdb_0_1515"/>
              <p:cNvSpPr txBox="1"/>
              <p:nvPr/>
            </p:nvSpPr>
            <p:spPr>
              <a:xfrm>
                <a:off x="209550" y="809625"/>
                <a:ext cx="3009900" cy="138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GB" sz="1500">
                    <a:solidFill>
                      <a:srgbClr val="0F766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Club Representation</a:t>
                </a:r>
                <a:endParaRPr b="0" sz="1500">
                  <a:solidFill>
                    <a:srgbClr val="0F766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750"/>
                  </a:spcBef>
                  <a:spcAft>
                    <a:spcPts val="0"/>
                  </a:spcAft>
                  <a:buNone/>
                </a:pPr>
                <a:r>
                  <a:rPr b="0" lang="en-GB" sz="1100">
                    <a:solidFill>
                      <a:srgbClr val="334155"/>
                    </a:solidFill>
                    <a:latin typeface="Nunito"/>
                    <a:ea typeface="Nunito"/>
                    <a:cs typeface="Nunito"/>
                    <a:sym typeface="Nunito"/>
                  </a:rPr>
                  <a:t>Would love to have more players from the club represent BCV and Leagues organised by BCV.</a:t>
                </a:r>
                <a:endParaRPr b="0" sz="1100">
                  <a:solidFill>
                    <a:srgbClr val="334155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6"/>
          <p:cNvSpPr/>
          <p:nvPr/>
        </p:nvSpPr>
        <p:spPr>
          <a:xfrm>
            <a:off x="0" y="0"/>
            <a:ext cx="1219200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24" name="Google Shape;424;p6"/>
          <p:cNvSpPr/>
          <p:nvPr/>
        </p:nvSpPr>
        <p:spPr>
          <a:xfrm>
            <a:off x="0" y="0"/>
            <a:ext cx="12230400" cy="6858000"/>
          </a:xfrm>
          <a:prstGeom prst="rect">
            <a:avLst/>
          </a:prstGeom>
          <a:solidFill>
            <a:schemeClr val="lt2">
              <a:alpha val="69412"/>
            </a:schemeClr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425" name="Google Shape;425;p6"/>
          <p:cNvPicPr preferRelativeResize="0"/>
          <p:nvPr/>
        </p:nvPicPr>
        <p:blipFill rotWithShape="1">
          <a:blip r:embed="rId3">
            <a:alphaModFix/>
          </a:blip>
          <a:srcRect b="0" l="0" r="40625" t="37018"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6"/>
          <p:cNvSpPr txBox="1"/>
          <p:nvPr>
            <p:ph type="title"/>
          </p:nvPr>
        </p:nvSpPr>
        <p:spPr>
          <a:xfrm>
            <a:off x="524870" y="71394"/>
            <a:ext cx="10348200" cy="12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venir"/>
              <a:buNone/>
            </a:pPr>
            <a:r>
              <a:rPr lang="en-GB">
                <a:solidFill>
                  <a:schemeClr val="dk2"/>
                </a:solidFill>
              </a:rPr>
              <a:t>Challengers</a:t>
            </a:r>
            <a:r>
              <a:rPr lang="en-GB">
                <a:solidFill>
                  <a:schemeClr val="dk2"/>
                </a:solidFill>
              </a:rPr>
              <a:t> Report</a:t>
            </a:r>
            <a:endParaRPr>
              <a:solidFill>
                <a:schemeClr val="dk2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venir"/>
              <a:buNone/>
            </a:pPr>
            <a:r>
              <a:rPr lang="en-GB" sz="1200"/>
              <a:t>Captain: Bhavin Solanki / Venkat</a:t>
            </a:r>
            <a:endParaRPr sz="1200"/>
          </a:p>
        </p:txBody>
      </p:sp>
      <p:pic>
        <p:nvPicPr>
          <p:cNvPr id="427" name="Google Shape;427;p6"/>
          <p:cNvPicPr preferRelativeResize="0"/>
          <p:nvPr/>
        </p:nvPicPr>
        <p:blipFill rotWithShape="1">
          <a:blip r:embed="rId4">
            <a:alphaModFix/>
          </a:blip>
          <a:srcRect b="0" l="0" r="67342" t="0"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6"/>
          <p:cNvSpPr txBox="1"/>
          <p:nvPr/>
        </p:nvSpPr>
        <p:spPr>
          <a:xfrm>
            <a:off x="830252" y="3329771"/>
            <a:ext cx="10728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29" name="Google Shape;429;p6"/>
          <p:cNvSpPr txBox="1"/>
          <p:nvPr/>
        </p:nvSpPr>
        <p:spPr>
          <a:xfrm>
            <a:off x="692351" y="3329771"/>
            <a:ext cx="45312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709"/>
              </a:spcAft>
              <a:buNone/>
            </a:pPr>
            <a:r>
              <a:rPr b="1" lang="en-GB" sz="1182">
                <a:solidFill>
                  <a:srgbClr val="0F172A"/>
                </a:solidFill>
                <a:latin typeface="Nunito"/>
                <a:ea typeface="Nunito"/>
                <a:cs typeface="Nunito"/>
                <a:sym typeface="Nunito"/>
              </a:rPr>
              <a:t>Standing and Summary in ODIs:</a:t>
            </a:r>
            <a:endParaRPr b="1" i="0" sz="17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30" name="Google Shape;430;p6" title="WhatsApp Image 2026-10-20 at 19.16.53.jpeg"/>
          <p:cNvPicPr preferRelativeResize="0"/>
          <p:nvPr/>
        </p:nvPicPr>
        <p:blipFill rotWithShape="1">
          <a:blip r:embed="rId5">
            <a:alphaModFix/>
          </a:blip>
          <a:srcRect b="5077" l="0" r="0" t="5068"/>
          <a:stretch/>
        </p:blipFill>
        <p:spPr>
          <a:xfrm>
            <a:off x="7150537" y="1116400"/>
            <a:ext cx="3265588" cy="2659775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6"/>
          <p:cNvSpPr txBox="1"/>
          <p:nvPr/>
        </p:nvSpPr>
        <p:spPr>
          <a:xfrm>
            <a:off x="6635800" y="705150"/>
            <a:ext cx="3978600" cy="7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82">
                <a:solidFill>
                  <a:srgbClr val="0F172A"/>
                </a:solidFill>
                <a:latin typeface="Nunito"/>
                <a:ea typeface="Nunito"/>
                <a:cs typeface="Nunito"/>
                <a:sym typeface="Nunito"/>
              </a:rPr>
              <a:t>Standing and Summary in T20s:</a:t>
            </a:r>
            <a:endParaRPr b="1"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09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1"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2" name="Google Shape;432;p6"/>
          <p:cNvSpPr txBox="1"/>
          <p:nvPr/>
        </p:nvSpPr>
        <p:spPr>
          <a:xfrm>
            <a:off x="6321524" y="4196200"/>
            <a:ext cx="49236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1" i="0" sz="17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7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33" name="Google Shape;433;p6" title="WhatsApp Image 2026-10-20 at 19.14.55.jpe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80137" y="3626775"/>
            <a:ext cx="3755636" cy="3093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4" name="Google Shape;434;p6"/>
          <p:cNvGrpSpPr/>
          <p:nvPr/>
        </p:nvGrpSpPr>
        <p:grpSpPr>
          <a:xfrm>
            <a:off x="1080136" y="914021"/>
            <a:ext cx="4143222" cy="2462346"/>
            <a:chOff x="-281785" y="70822"/>
            <a:chExt cx="5048400" cy="3000300"/>
          </a:xfrm>
        </p:grpSpPr>
        <p:sp>
          <p:nvSpPr>
            <p:cNvPr id="435" name="Google Shape;435;p6"/>
            <p:cNvSpPr/>
            <p:nvPr/>
          </p:nvSpPr>
          <p:spPr>
            <a:xfrm>
              <a:off x="-281785" y="70822"/>
              <a:ext cx="5048400" cy="3000300"/>
            </a:xfrm>
            <a:prstGeom prst="roundRect">
              <a:avLst>
                <a:gd fmla="val 3809" name="adj"/>
              </a:avLst>
            </a:prstGeom>
            <a:solidFill>
              <a:srgbClr val="FFFFFF"/>
            </a:solidFill>
            <a:ln cap="flat" cmpd="sng" w="7825">
              <a:solidFill>
                <a:srgbClr val="CBD5E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97"/>
            </a:p>
          </p:txBody>
        </p:sp>
        <p:sp>
          <p:nvSpPr>
            <p:cNvPr id="436" name="Google Shape;436;p6"/>
            <p:cNvSpPr txBox="1"/>
            <p:nvPr/>
          </p:nvSpPr>
          <p:spPr>
            <a:xfrm>
              <a:off x="-80489" y="165788"/>
              <a:ext cx="4645800" cy="28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56350" lIns="156350" spcFirstLastPara="1" rIns="156350" wrap="square" tIns="156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31">
                  <a:solidFill>
                    <a:srgbClr val="0F172A"/>
                  </a:solidFill>
                  <a:latin typeface="Nunito"/>
                  <a:ea typeface="Nunito"/>
                  <a:cs typeface="Nunito"/>
                  <a:sym typeface="Nunito"/>
                </a:rPr>
                <a:t>Key Challenges &amp; Areas for Improvement</a:t>
              </a:r>
              <a:endParaRPr b="1" sz="1231">
                <a:solidFill>
                  <a:srgbClr val="0F172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260584" lvl="0" marL="375242" rtl="0" algn="l">
                <a:spcBef>
                  <a:spcPts val="739"/>
                </a:spcBef>
                <a:spcAft>
                  <a:spcPts val="0"/>
                </a:spcAft>
                <a:buSzPts val="1149"/>
                <a:buFont typeface="Nunito"/>
                <a:buChar char="●"/>
              </a:pPr>
              <a:r>
                <a:rPr b="1" lang="en-GB" sz="903">
                  <a:solidFill>
                    <a:srgbClr val="0F766E"/>
                  </a:solidFill>
                  <a:latin typeface="Nunito"/>
                  <a:ea typeface="Nunito"/>
                  <a:cs typeface="Nunito"/>
                  <a:sym typeface="Nunito"/>
                </a:rPr>
                <a:t>Batting</a:t>
              </a:r>
              <a:r>
                <a:rPr b="1" lang="en-GB" sz="903">
                  <a:solidFill>
                    <a:srgbClr val="0F766E"/>
                  </a:solidFill>
                  <a:latin typeface="Nunito"/>
                  <a:ea typeface="Nunito"/>
                  <a:cs typeface="Nunito"/>
                  <a:sym typeface="Nunito"/>
                </a:rPr>
                <a:t>: </a:t>
              </a:r>
              <a:r>
                <a:rPr lang="en-GB" sz="862">
                  <a:solidFill>
                    <a:srgbClr val="334155"/>
                  </a:solidFill>
                  <a:latin typeface="Nunito"/>
                  <a:ea typeface="Nunito"/>
                  <a:cs typeface="Nunito"/>
                  <a:sym typeface="Nunito"/>
                </a:rPr>
                <a:t>Inconsistent batting performances led to many of the losses this season.</a:t>
              </a:r>
              <a:endParaRPr sz="862">
                <a:solidFill>
                  <a:srgbClr val="334155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260584" lvl="0" marL="375242" rtl="0" algn="l">
                <a:spcBef>
                  <a:spcPts val="492"/>
                </a:spcBef>
                <a:spcAft>
                  <a:spcPts val="0"/>
                </a:spcAft>
                <a:buSzPts val="1149"/>
                <a:buFont typeface="Nunito"/>
                <a:buChar char="●"/>
              </a:pPr>
              <a:r>
                <a:rPr b="1" lang="en-GB" sz="903">
                  <a:solidFill>
                    <a:srgbClr val="0F766E"/>
                  </a:solidFill>
                  <a:latin typeface="Nunito"/>
                  <a:ea typeface="Nunito"/>
                  <a:cs typeface="Nunito"/>
                  <a:sym typeface="Nunito"/>
                </a:rPr>
                <a:t>Fitness</a:t>
              </a:r>
              <a:r>
                <a:rPr b="1" lang="en-GB" sz="903">
                  <a:solidFill>
                    <a:srgbClr val="0F766E"/>
                  </a:solidFill>
                  <a:latin typeface="Nunito"/>
                  <a:ea typeface="Nunito"/>
                  <a:cs typeface="Nunito"/>
                  <a:sym typeface="Nunito"/>
                </a:rPr>
                <a:t>: </a:t>
              </a:r>
              <a:r>
                <a:rPr lang="en-GB" sz="862">
                  <a:solidFill>
                    <a:srgbClr val="334155"/>
                  </a:solidFill>
                  <a:latin typeface="Nunito"/>
                  <a:ea typeface="Nunito"/>
                  <a:cs typeface="Nunito"/>
                  <a:sym typeface="Nunito"/>
                </a:rPr>
                <a:t>Fitness in cricket is essential for improving stamina, strength, speed, and agility, helping players perform consistently throughout the match.</a:t>
              </a:r>
              <a:endParaRPr sz="1149">
                <a:latin typeface="Nunito"/>
                <a:ea typeface="Nunito"/>
                <a:cs typeface="Nunito"/>
                <a:sym typeface="Nunito"/>
              </a:endParaRPr>
            </a:p>
            <a:p>
              <a:pPr indent="-260584" lvl="0" marL="375242" rtl="0" algn="l">
                <a:spcBef>
                  <a:spcPts val="492"/>
                </a:spcBef>
                <a:spcAft>
                  <a:spcPts val="0"/>
                </a:spcAft>
                <a:buSzPts val="1149"/>
                <a:buFont typeface="Nunito"/>
                <a:buChar char="●"/>
              </a:pPr>
              <a:r>
                <a:rPr b="1" lang="en-GB" sz="903">
                  <a:solidFill>
                    <a:srgbClr val="0F766E"/>
                  </a:solidFill>
                  <a:latin typeface="Nunito"/>
                  <a:ea typeface="Nunito"/>
                  <a:cs typeface="Nunito"/>
                  <a:sym typeface="Nunito"/>
                </a:rPr>
                <a:t>Bowling Discipline: </a:t>
              </a:r>
              <a:r>
                <a:rPr b="0" lang="en-GB" sz="862">
                  <a:solidFill>
                    <a:srgbClr val="334155"/>
                  </a:solidFill>
                  <a:latin typeface="Nunito"/>
                  <a:ea typeface="Nunito"/>
                  <a:cs typeface="Nunito"/>
                  <a:sym typeface="Nunito"/>
                </a:rPr>
                <a:t>Maintain disciplined lines and lengths, executing deliveries according to the set field.</a:t>
              </a:r>
              <a:endParaRPr sz="1149">
                <a:latin typeface="Nunito"/>
                <a:ea typeface="Nunito"/>
                <a:cs typeface="Nunito"/>
                <a:sym typeface="Nunito"/>
              </a:endParaRPr>
            </a:p>
            <a:p>
              <a:pPr indent="-260584" lvl="0" marL="375242" rtl="0" algn="l">
                <a:spcBef>
                  <a:spcPts val="492"/>
                </a:spcBef>
                <a:spcAft>
                  <a:spcPts val="0"/>
                </a:spcAft>
                <a:buSzPts val="1149"/>
                <a:buFont typeface="Nunito"/>
                <a:buChar char="●"/>
              </a:pPr>
              <a:r>
                <a:rPr b="1" lang="en-GB" sz="903">
                  <a:solidFill>
                    <a:srgbClr val="0F766E"/>
                  </a:solidFill>
                  <a:latin typeface="Nunito"/>
                  <a:ea typeface="Nunito"/>
                  <a:cs typeface="Nunito"/>
                  <a:sym typeface="Nunito"/>
                </a:rPr>
                <a:t>Fielding Standards: </a:t>
              </a:r>
              <a:r>
                <a:rPr b="0" lang="en-GB" sz="862">
                  <a:solidFill>
                    <a:srgbClr val="334155"/>
                  </a:solidFill>
                  <a:latin typeface="Nunito"/>
                  <a:ea typeface="Nunito"/>
                  <a:cs typeface="Nunito"/>
                  <a:sym typeface="Nunito"/>
                </a:rPr>
                <a:t>Elevate overall fielding performance to meet higher competitive benchmarks.</a:t>
              </a:r>
              <a:endParaRPr sz="1149"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437" name="Google Shape;437;p6"/>
          <p:cNvSpPr txBox="1"/>
          <p:nvPr/>
        </p:nvSpPr>
        <p:spPr>
          <a:xfrm>
            <a:off x="7082837" y="4597183"/>
            <a:ext cx="3661500" cy="22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50125" lIns="150125" spcFirstLastPara="1" rIns="150125" wrap="square" tIns="150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67">
              <a:solidFill>
                <a:srgbClr val="0F766E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438" name="Google Shape;438;p6"/>
          <p:cNvGrpSpPr/>
          <p:nvPr/>
        </p:nvGrpSpPr>
        <p:grpSpPr>
          <a:xfrm>
            <a:off x="6992298" y="3919595"/>
            <a:ext cx="4219958" cy="2507951"/>
            <a:chOff x="101498" y="-1204106"/>
            <a:chExt cx="5048400" cy="3000300"/>
          </a:xfrm>
        </p:grpSpPr>
        <p:sp>
          <p:nvSpPr>
            <p:cNvPr id="439" name="Google Shape;439;p6"/>
            <p:cNvSpPr/>
            <p:nvPr/>
          </p:nvSpPr>
          <p:spPr>
            <a:xfrm>
              <a:off x="101498" y="-1204106"/>
              <a:ext cx="5048400" cy="3000300"/>
            </a:xfrm>
            <a:prstGeom prst="roundRect">
              <a:avLst>
                <a:gd fmla="val 3809" name="adj"/>
              </a:avLst>
            </a:prstGeom>
            <a:solidFill>
              <a:srgbClr val="FFFFFF"/>
            </a:solidFill>
            <a:ln cap="flat" cmpd="sng" w="7950">
              <a:solidFill>
                <a:srgbClr val="CBD5E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21"/>
            </a:p>
          </p:txBody>
        </p:sp>
        <p:sp>
          <p:nvSpPr>
            <p:cNvPr id="440" name="Google Shape;440;p6"/>
            <p:cNvSpPr txBox="1"/>
            <p:nvPr/>
          </p:nvSpPr>
          <p:spPr>
            <a:xfrm>
              <a:off x="302804" y="-1102345"/>
              <a:ext cx="4645800" cy="28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59225" lIns="159225" spcFirstLastPara="1" rIns="159225" wrap="square" tIns="1592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50">
                  <a:solidFill>
                    <a:schemeClr val="dk2"/>
                  </a:solidFill>
                  <a:latin typeface="Nunito"/>
                  <a:ea typeface="Nunito"/>
                  <a:cs typeface="Nunito"/>
                  <a:sym typeface="Nunito"/>
                </a:rPr>
                <a:t>Top Performers for Challengers:</a:t>
              </a:r>
              <a:endParaRPr b="1" sz="1150">
                <a:solidFill>
                  <a:srgbClr val="0F172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418021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97">
                <a:solidFill>
                  <a:srgbClr val="0F172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272513" lvl="0" marL="431143" rtl="0" algn="l">
                <a:spcBef>
                  <a:spcPts val="0"/>
                </a:spcBef>
                <a:spcAft>
                  <a:spcPts val="0"/>
                </a:spcAft>
                <a:buClr>
                  <a:srgbClr val="0F172A"/>
                </a:buClr>
                <a:buSzPts val="897"/>
                <a:buFont typeface="Nunito"/>
                <a:buChar char="●"/>
              </a:pPr>
              <a:r>
                <a:rPr b="1" lang="en-GB" sz="897">
                  <a:solidFill>
                    <a:schemeClr val="accent1"/>
                  </a:solidFill>
                  <a:latin typeface="Nunito"/>
                  <a:ea typeface="Nunito"/>
                  <a:cs typeface="Nunito"/>
                  <a:sym typeface="Nunito"/>
                </a:rPr>
                <a:t>Best batting Performances</a:t>
              </a:r>
              <a:r>
                <a:rPr b="1" lang="en-GB" sz="897">
                  <a:solidFill>
                    <a:srgbClr val="0F172A"/>
                  </a:solidFill>
                  <a:latin typeface="Nunito"/>
                  <a:ea typeface="Nunito"/>
                  <a:cs typeface="Nunito"/>
                  <a:sym typeface="Nunito"/>
                </a:rPr>
                <a:t>: </a:t>
              </a:r>
              <a:r>
                <a:rPr b="1" lang="en-GB" sz="800">
                  <a:solidFill>
                    <a:srgbClr val="0F172A"/>
                  </a:solidFill>
                  <a:latin typeface="Nunito"/>
                  <a:ea typeface="Nunito"/>
                  <a:cs typeface="Nunito"/>
                  <a:sym typeface="Nunito"/>
                </a:rPr>
                <a:t>Arjun, Sanju</a:t>
              </a:r>
              <a:r>
                <a:rPr b="1" lang="en-GB" sz="897">
                  <a:solidFill>
                    <a:srgbClr val="0F172A"/>
                  </a:solidFill>
                  <a:latin typeface="Nunito"/>
                  <a:ea typeface="Nunito"/>
                  <a:cs typeface="Nunito"/>
                  <a:sym typeface="Nunito"/>
                </a:rPr>
                <a:t>.</a:t>
              </a:r>
              <a:endParaRPr b="1" sz="897">
                <a:solidFill>
                  <a:srgbClr val="0F172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272513" lvl="0" marL="431143" rtl="0" algn="l">
                <a:spcBef>
                  <a:spcPts val="0"/>
                </a:spcBef>
                <a:spcAft>
                  <a:spcPts val="0"/>
                </a:spcAft>
                <a:buClr>
                  <a:srgbClr val="0F172A"/>
                </a:buClr>
                <a:buSzPts val="897"/>
                <a:buFont typeface="Nunito"/>
                <a:buChar char="●"/>
              </a:pPr>
              <a:r>
                <a:rPr b="1" lang="en-GB" sz="897">
                  <a:solidFill>
                    <a:schemeClr val="accent1"/>
                  </a:solidFill>
                  <a:latin typeface="Nunito"/>
                  <a:ea typeface="Nunito"/>
                  <a:cs typeface="Nunito"/>
                  <a:sym typeface="Nunito"/>
                </a:rPr>
                <a:t>Best Bowling Performances</a:t>
              </a:r>
              <a:r>
                <a:rPr b="1" lang="en-GB" sz="897">
                  <a:solidFill>
                    <a:srgbClr val="0F172A"/>
                  </a:solidFill>
                  <a:latin typeface="Nunito"/>
                  <a:ea typeface="Nunito"/>
                  <a:cs typeface="Nunito"/>
                  <a:sym typeface="Nunito"/>
                </a:rPr>
                <a:t>: </a:t>
              </a:r>
              <a:r>
                <a:rPr b="1" lang="en-GB" sz="800">
                  <a:solidFill>
                    <a:srgbClr val="0F172A"/>
                  </a:solidFill>
                  <a:latin typeface="Nunito"/>
                  <a:ea typeface="Nunito"/>
                  <a:cs typeface="Nunito"/>
                  <a:sym typeface="Nunito"/>
                </a:rPr>
                <a:t>Minhaj and Shakir.</a:t>
              </a:r>
              <a:endParaRPr b="1" sz="800">
                <a:solidFill>
                  <a:srgbClr val="0F172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272513" lvl="0" marL="431143" rtl="0" algn="l">
                <a:spcBef>
                  <a:spcPts val="0"/>
                </a:spcBef>
                <a:spcAft>
                  <a:spcPts val="0"/>
                </a:spcAft>
                <a:buClr>
                  <a:srgbClr val="0F172A"/>
                </a:buClr>
                <a:buSzPts val="897"/>
                <a:buFont typeface="Nunito"/>
                <a:buChar char="●"/>
              </a:pPr>
              <a:r>
                <a:rPr b="1" lang="en-GB" sz="897">
                  <a:solidFill>
                    <a:schemeClr val="accent1"/>
                  </a:solidFill>
                  <a:latin typeface="Nunito"/>
                  <a:ea typeface="Nunito"/>
                  <a:cs typeface="Nunito"/>
                  <a:sym typeface="Nunito"/>
                </a:rPr>
                <a:t>Best Fielding</a:t>
              </a:r>
              <a:r>
                <a:rPr b="1" lang="en-GB" sz="897">
                  <a:solidFill>
                    <a:srgbClr val="0F172A"/>
                  </a:solidFill>
                  <a:latin typeface="Nunito"/>
                  <a:ea typeface="Nunito"/>
                  <a:cs typeface="Nunito"/>
                  <a:sym typeface="Nunito"/>
                </a:rPr>
                <a:t>: </a:t>
              </a:r>
              <a:r>
                <a:rPr b="1" lang="en-GB" sz="800">
                  <a:solidFill>
                    <a:srgbClr val="0F172A"/>
                  </a:solidFill>
                  <a:latin typeface="Nunito"/>
                  <a:ea typeface="Nunito"/>
                  <a:cs typeface="Nunito"/>
                  <a:sym typeface="Nunito"/>
                </a:rPr>
                <a:t>Abhijeesh and Omer.</a:t>
              </a:r>
              <a:endParaRPr b="1" sz="800">
                <a:solidFill>
                  <a:srgbClr val="0F172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97">
                <a:solidFill>
                  <a:srgbClr val="0F172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97">
                  <a:solidFill>
                    <a:srgbClr val="0F172A"/>
                  </a:solidFill>
                  <a:latin typeface="Nunito"/>
                  <a:ea typeface="Nunito"/>
                  <a:cs typeface="Nunito"/>
                  <a:sym typeface="Nunito"/>
                </a:rPr>
                <a:t>Season Highlights</a:t>
              </a:r>
              <a:endParaRPr b="1" sz="1197">
                <a:solidFill>
                  <a:srgbClr val="0F172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50">
                <a:solidFill>
                  <a:srgbClr val="0F172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2794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0F172A"/>
                </a:buClr>
                <a:buSzPts val="800"/>
                <a:buFont typeface="Nunito"/>
                <a:buChar char="●"/>
              </a:pPr>
              <a:r>
                <a:rPr b="1" lang="en-GB" sz="800">
                  <a:solidFill>
                    <a:srgbClr val="0F172A"/>
                  </a:solidFill>
                  <a:latin typeface="Nunito"/>
                  <a:ea typeface="Nunito"/>
                  <a:cs typeface="Nunito"/>
                  <a:sym typeface="Nunito"/>
                </a:rPr>
                <a:t>Only BATCC team to beat SDTCC at their home ground.</a:t>
              </a:r>
              <a:endParaRPr b="1" sz="800">
                <a:solidFill>
                  <a:srgbClr val="0F172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2794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0F172A"/>
                </a:buClr>
                <a:buSzPts val="800"/>
                <a:buFont typeface="Nunito"/>
                <a:buChar char="●"/>
              </a:pPr>
              <a:r>
                <a:rPr b="1" lang="en-GB" sz="800">
                  <a:solidFill>
                    <a:srgbClr val="0F172A"/>
                  </a:solidFill>
                  <a:latin typeface="Nunito"/>
                  <a:ea typeface="Nunito"/>
                  <a:cs typeface="Nunito"/>
                  <a:sym typeface="Nunito"/>
                </a:rPr>
                <a:t>Exceptional Batting Performance shown by Minhaj and Abhijeesh at the later end of the Innings against SGMC.</a:t>
              </a:r>
              <a:endParaRPr b="1" sz="800">
                <a:solidFill>
                  <a:srgbClr val="0F172A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-2794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0F172A"/>
                </a:buClr>
                <a:buSzPts val="800"/>
                <a:buFont typeface="Nunito"/>
                <a:buChar char="●"/>
              </a:pPr>
              <a:r>
                <a:rPr b="1" lang="en-GB" sz="800">
                  <a:solidFill>
                    <a:srgbClr val="0F172A"/>
                  </a:solidFill>
                  <a:latin typeface="Nunito"/>
                  <a:ea typeface="Nunito"/>
                  <a:cs typeface="Nunito"/>
                  <a:sym typeface="Nunito"/>
                </a:rPr>
                <a:t>Incredible 5-wicket haul for Minhaj at SDTCC.</a:t>
              </a:r>
              <a:endParaRPr b="1" sz="800">
                <a:solidFill>
                  <a:srgbClr val="0F172A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778825c24363ee87_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47" name="Google Shape;447;g778825c24363ee87_32"/>
          <p:cNvSpPr/>
          <p:nvPr/>
        </p:nvSpPr>
        <p:spPr>
          <a:xfrm>
            <a:off x="0" y="0"/>
            <a:ext cx="12230400" cy="6858000"/>
          </a:xfrm>
          <a:prstGeom prst="rect">
            <a:avLst/>
          </a:prstGeom>
          <a:solidFill>
            <a:schemeClr val="lt2">
              <a:alpha val="6941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448" name="Google Shape;448;g778825c24363ee87_32"/>
          <p:cNvPicPr preferRelativeResize="0"/>
          <p:nvPr/>
        </p:nvPicPr>
        <p:blipFill rotWithShape="1">
          <a:blip r:embed="rId3">
            <a:alphaModFix/>
          </a:blip>
          <a:srcRect b="0" l="0" r="40624" t="37019"/>
          <a:stretch/>
        </p:blipFill>
        <p:spPr>
          <a:xfrm>
            <a:off x="10744200" y="0"/>
            <a:ext cx="1447800" cy="153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g778825c24363ee87_32"/>
          <p:cNvPicPr preferRelativeResize="0"/>
          <p:nvPr/>
        </p:nvPicPr>
        <p:blipFill rotWithShape="1">
          <a:blip r:embed="rId4">
            <a:alphaModFix/>
          </a:blip>
          <a:srcRect b="0" l="0" r="67341" t="0"/>
          <a:stretch/>
        </p:blipFill>
        <p:spPr>
          <a:xfrm rot="10800000">
            <a:off x="-1" y="2719662"/>
            <a:ext cx="830249" cy="2548348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g778825c24363ee87_32"/>
          <p:cNvSpPr txBox="1"/>
          <p:nvPr/>
        </p:nvSpPr>
        <p:spPr>
          <a:xfrm>
            <a:off x="544448" y="722485"/>
            <a:ext cx="103482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Areas of improvement:</a:t>
            </a:r>
            <a:endParaRPr b="1" i="0" sz="17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Nunito"/>
              <a:buChar char="●"/>
            </a:pPr>
            <a:r>
              <a:rPr b="0" i="0" lang="en-GB" sz="17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Convert a good start in to a good total</a:t>
            </a:r>
            <a:endParaRPr b="0" i="0" sz="17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Nunito"/>
              <a:buChar char="●"/>
            </a:pPr>
            <a:r>
              <a:rPr b="0" i="0" lang="en-GB" sz="17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Establish a new partnership after fall of wicket</a:t>
            </a:r>
            <a:endParaRPr b="0" i="0" sz="17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Nunito"/>
              <a:buChar char="●"/>
            </a:pPr>
            <a:r>
              <a:rPr b="0" i="0" lang="en-GB" sz="17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Play according to the situation</a:t>
            </a:r>
            <a:endParaRPr b="0" i="0" sz="17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Nunito"/>
              <a:buChar char="●"/>
            </a:pPr>
            <a:r>
              <a:rPr b="0" i="0" lang="en-GB" sz="17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Top Order Batting performance</a:t>
            </a:r>
            <a:endParaRPr b="0" i="0" sz="17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Nunito"/>
              <a:buChar char="●"/>
            </a:pPr>
            <a:r>
              <a:rPr b="0" i="0" lang="en-GB" sz="17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Control the extras in the bowling</a:t>
            </a:r>
            <a:endParaRPr b="0" i="0" sz="17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Nunito"/>
              <a:buChar char="●"/>
            </a:pPr>
            <a:r>
              <a:rPr b="0" i="0" lang="en-GB" sz="17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More attacking approach rather than defending</a:t>
            </a:r>
            <a:endParaRPr b="0" i="0" sz="17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Nunito"/>
              <a:buChar char="●"/>
            </a:pPr>
            <a:r>
              <a:rPr b="0" i="0" lang="en-GB" sz="17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Punctuality and dedication</a:t>
            </a:r>
            <a:endParaRPr b="0" i="0" sz="17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51" name="Google Shape;451;g778825c24363ee87_32"/>
          <p:cNvSpPr txBox="1"/>
          <p:nvPr/>
        </p:nvSpPr>
        <p:spPr>
          <a:xfrm>
            <a:off x="1386593" y="4032031"/>
            <a:ext cx="4471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Goal for 202</a:t>
            </a:r>
            <a:r>
              <a:rPr b="1" lang="en-GB" sz="18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7</a:t>
            </a:r>
            <a:r>
              <a:rPr b="1" i="0" lang="en-GB" sz="1800" u="none" cap="none" strike="noStrike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: Qualify for the RL</a:t>
            </a:r>
            <a:endParaRPr b="1" i="0" sz="1800" u="none" cap="none" strike="noStrike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52" name="Google Shape;452;g778825c24363ee87_32"/>
          <p:cNvSpPr txBox="1"/>
          <p:nvPr/>
        </p:nvSpPr>
        <p:spPr>
          <a:xfrm>
            <a:off x="1824000" y="4764300"/>
            <a:ext cx="2091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Go Challengers</a:t>
            </a:r>
            <a:r>
              <a:rPr b="0" i="0" lang="en-GB" sz="1700" u="none" cap="none" strike="noStrike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!</a:t>
            </a:r>
            <a:endParaRPr b="0" i="0" sz="1700" u="none" cap="none" strike="noStrike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453" name="Google Shape;453;g778825c24363ee87_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71400" y="2757650"/>
            <a:ext cx="5690000" cy="3544875"/>
          </a:xfrm>
          <a:prstGeom prst="rect">
            <a:avLst/>
          </a:prstGeom>
          <a:solidFill>
            <a:schemeClr val="lt2">
              <a:alpha val="69412"/>
            </a:schemeClr>
          </a:solidFill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ae1f4b44f6_0_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60" name="Google Shape;460;g3ae1f4b44f6_0_6"/>
          <p:cNvSpPr/>
          <p:nvPr/>
        </p:nvSpPr>
        <p:spPr>
          <a:xfrm>
            <a:off x="0" y="0"/>
            <a:ext cx="12230400" cy="6858000"/>
          </a:xfrm>
          <a:prstGeom prst="rect">
            <a:avLst/>
          </a:prstGeom>
          <a:solidFill>
            <a:schemeClr val="lt2">
              <a:alpha val="6941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461" name="Google Shape;461;g3ae1f4b44f6_0_6"/>
          <p:cNvPicPr preferRelativeResize="0"/>
          <p:nvPr/>
        </p:nvPicPr>
        <p:blipFill rotWithShape="1">
          <a:blip r:embed="rId3">
            <a:alphaModFix/>
          </a:blip>
          <a:srcRect b="0" l="0" r="40624" t="37019"/>
          <a:stretch/>
        </p:blipFill>
        <p:spPr>
          <a:xfrm>
            <a:off x="10744200" y="0"/>
            <a:ext cx="1447800" cy="153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g3ae1f4b44f6_0_6"/>
          <p:cNvPicPr preferRelativeResize="0"/>
          <p:nvPr/>
        </p:nvPicPr>
        <p:blipFill rotWithShape="1">
          <a:blip r:embed="rId4">
            <a:alphaModFix/>
          </a:blip>
          <a:srcRect b="0" l="0" r="67341" t="0"/>
          <a:stretch/>
        </p:blipFill>
        <p:spPr>
          <a:xfrm rot="10800000">
            <a:off x="-1" y="2719662"/>
            <a:ext cx="830249" cy="2548348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g3ae1f4b44f6_0_6"/>
          <p:cNvSpPr txBox="1"/>
          <p:nvPr/>
        </p:nvSpPr>
        <p:spPr>
          <a:xfrm>
            <a:off x="3205852" y="776575"/>
            <a:ext cx="5591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WINNERS! ETSV 09 Landshut Tournament</a:t>
            </a:r>
            <a:endParaRPr b="1" i="0" sz="1800" u="none" cap="none" strike="noStrike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464" name="Google Shape;464;g3ae1f4b44f6_0_6" title="WhatsApp Image 2025-12-06 at 15.38.12.jpe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8175" y="1378975"/>
            <a:ext cx="3909225" cy="521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g3ae1f4b44f6_0_6" title="WhatsApp Image 2025-12-06 at 15.38.13.jpe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65226" y="1387663"/>
            <a:ext cx="3922274" cy="5212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72" name="Google Shape;472;p8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2">
              <a:alpha val="6941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73" name="Google Shape;473;p8"/>
          <p:cNvSpPr txBox="1"/>
          <p:nvPr>
            <p:ph type="ctrTitle"/>
          </p:nvPr>
        </p:nvSpPr>
        <p:spPr>
          <a:xfrm>
            <a:off x="599831" y="632979"/>
            <a:ext cx="4785600" cy="15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venir"/>
              <a:buNone/>
            </a:pPr>
            <a:r>
              <a:rPr lang="en-GB">
                <a:solidFill>
                  <a:schemeClr val="dk2"/>
                </a:solidFill>
              </a:rPr>
              <a:t>Financial Overview</a:t>
            </a:r>
            <a:endParaRPr/>
          </a:p>
        </p:txBody>
      </p:sp>
      <p:sp>
        <p:nvSpPr>
          <p:cNvPr id="474" name="Google Shape;474;p8"/>
          <p:cNvSpPr/>
          <p:nvPr/>
        </p:nvSpPr>
        <p:spPr>
          <a:xfrm>
            <a:off x="5998283" y="0"/>
            <a:ext cx="6193717" cy="6858000"/>
          </a:xfrm>
          <a:prstGeom prst="rect">
            <a:avLst/>
          </a:prstGeom>
          <a:solidFill>
            <a:srgbClr val="641C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75" name="Google Shape;475;p8"/>
          <p:cNvSpPr/>
          <p:nvPr/>
        </p:nvSpPr>
        <p:spPr>
          <a:xfrm rot="10800000">
            <a:off x="5998281" y="-3"/>
            <a:ext cx="6193718" cy="6857999"/>
          </a:xfrm>
          <a:prstGeom prst="rect">
            <a:avLst/>
          </a:prstGeom>
          <a:blipFill rotWithShape="1">
            <a:blip r:embed="rId3">
              <a:alphaModFix amt="35000"/>
            </a:blip>
            <a:tile algn="t" flip="xy" tx="88900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A picture containing calendar&#10;&#10;Description automatically generated" id="476" name="Google Shape;47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32218" y="1017640"/>
            <a:ext cx="4817466" cy="4817466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8"/>
          <p:cNvSpPr txBox="1"/>
          <p:nvPr/>
        </p:nvSpPr>
        <p:spPr>
          <a:xfrm>
            <a:off x="267343" y="6207107"/>
            <a:ext cx="195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None/>
            </a:pPr>
            <a:r>
              <a:rPr b="0" i="0" lang="en-GB" sz="1800" u="sng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http://batcc.de/</a:t>
            </a:r>
            <a:r>
              <a:rPr b="0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raph report, indicating, profit data, statistical, analysis, biz ..." id="478" name="Google Shape;478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9824" y="2213375"/>
            <a:ext cx="4901251" cy="374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9"/>
          <p:cNvSpPr/>
          <p:nvPr/>
        </p:nvSpPr>
        <p:spPr>
          <a:xfrm>
            <a:off x="0" y="0"/>
            <a:ext cx="1219200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85" name="Google Shape;485;p9"/>
          <p:cNvSpPr/>
          <p:nvPr/>
        </p:nvSpPr>
        <p:spPr>
          <a:xfrm>
            <a:off x="1500" y="0"/>
            <a:ext cx="12189000" cy="6858000"/>
          </a:xfrm>
          <a:prstGeom prst="rect">
            <a:avLst/>
          </a:prstGeom>
          <a:solidFill>
            <a:schemeClr val="lt2">
              <a:alpha val="6941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486" name="Google Shape;486;p9"/>
          <p:cNvPicPr preferRelativeResize="0"/>
          <p:nvPr/>
        </p:nvPicPr>
        <p:blipFill rotWithShape="1">
          <a:blip r:embed="rId3">
            <a:alphaModFix/>
          </a:blip>
          <a:srcRect b="0" l="0" r="40625" t="37018"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9"/>
          <p:cNvSpPr txBox="1"/>
          <p:nvPr>
            <p:ph type="title"/>
          </p:nvPr>
        </p:nvSpPr>
        <p:spPr>
          <a:xfrm>
            <a:off x="531395" y="306519"/>
            <a:ext cx="10348146" cy="12834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venir"/>
              <a:buNone/>
            </a:pPr>
            <a:r>
              <a:rPr lang="en-GB">
                <a:solidFill>
                  <a:schemeClr val="dk2"/>
                </a:solidFill>
              </a:rPr>
              <a:t>Financial Overview </a:t>
            </a:r>
            <a:r>
              <a:rPr lang="en-GB"/>
              <a:t>Year 2026</a:t>
            </a:r>
            <a:endParaRPr/>
          </a:p>
        </p:txBody>
      </p:sp>
      <p:pic>
        <p:nvPicPr>
          <p:cNvPr id="488" name="Google Shape;488;p9"/>
          <p:cNvPicPr preferRelativeResize="0"/>
          <p:nvPr/>
        </p:nvPicPr>
        <p:blipFill rotWithShape="1">
          <a:blip r:embed="rId4">
            <a:alphaModFix/>
          </a:blip>
          <a:srcRect b="0" l="0" r="67342" t="0"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9"/>
          <p:cNvSpPr txBox="1"/>
          <p:nvPr/>
        </p:nvSpPr>
        <p:spPr>
          <a:xfrm>
            <a:off x="934175" y="1278475"/>
            <a:ext cx="5911200" cy="54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1" i="0" lang="en-GB" sz="1800" u="sng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Total Revenues</a:t>
            </a:r>
            <a:r>
              <a:rPr b="1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:	</a:t>
            </a:r>
            <a:endParaRPr b="1" i="0" sz="18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Char char="○"/>
            </a:pPr>
            <a:r>
              <a:rPr b="1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Membership fees +3</a:t>
            </a:r>
            <a:r>
              <a:rPr b="1" lang="en-GB" sz="1800">
                <a:latin typeface="Avenir"/>
                <a:ea typeface="Avenir"/>
                <a:cs typeface="Avenir"/>
                <a:sym typeface="Avenir"/>
              </a:rPr>
              <a:t>3</a:t>
            </a:r>
            <a:r>
              <a:rPr b="1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00€</a:t>
            </a:r>
            <a:endParaRPr b="1" i="0" sz="18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Char char="○"/>
            </a:pPr>
            <a:r>
              <a:rPr b="1" lang="en-GB" sz="1800">
                <a:latin typeface="Avenir"/>
                <a:ea typeface="Avenir"/>
                <a:cs typeface="Avenir"/>
                <a:sym typeface="Avenir"/>
              </a:rPr>
              <a:t>Acsia </a:t>
            </a:r>
            <a:r>
              <a:rPr b="1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sponsorship +1000€</a:t>
            </a:r>
            <a:endParaRPr b="1" i="0" sz="18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Char char="○"/>
            </a:pPr>
            <a:r>
              <a:rPr b="1" lang="en-GB" sz="1800">
                <a:latin typeface="Avenir"/>
                <a:ea typeface="Avenir"/>
                <a:cs typeface="Avenir"/>
                <a:sym typeface="Avenir"/>
              </a:rPr>
              <a:t>Pitch</a:t>
            </a:r>
            <a:r>
              <a:rPr b="1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rent +</a:t>
            </a:r>
            <a:r>
              <a:rPr b="1" lang="en-GB" sz="1800">
                <a:latin typeface="Avenir"/>
                <a:ea typeface="Avenir"/>
                <a:cs typeface="Avenir"/>
                <a:sym typeface="Avenir"/>
              </a:rPr>
              <a:t>571,42</a:t>
            </a:r>
            <a:r>
              <a:rPr b="1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€</a:t>
            </a:r>
            <a:endParaRPr b="1" i="0" sz="18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swald"/>
              <a:buChar char="○"/>
            </a:pPr>
            <a:r>
              <a:rPr b="1" i="1" lang="en-GB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Total Revenue Generated +</a:t>
            </a:r>
            <a:r>
              <a:rPr b="1" i="1" lang="en-GB" sz="1800">
                <a:latin typeface="Oswald"/>
                <a:ea typeface="Oswald"/>
                <a:cs typeface="Oswald"/>
                <a:sym typeface="Oswald"/>
              </a:rPr>
              <a:t>4871,42</a:t>
            </a:r>
            <a:r>
              <a:rPr b="1" i="1" lang="en-GB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€</a:t>
            </a:r>
            <a:endParaRPr b="1" i="1" sz="1800" u="none" cap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Char char="●"/>
            </a:pPr>
            <a:r>
              <a:rPr b="1" i="0" lang="en-GB" sz="1800" u="sng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Total Costs</a:t>
            </a:r>
            <a:r>
              <a:rPr b="1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:</a:t>
            </a:r>
            <a:endParaRPr b="1" i="0" sz="18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Char char="○"/>
            </a:pPr>
            <a:r>
              <a:rPr b="1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BCV Fees -</a:t>
            </a:r>
            <a:r>
              <a:rPr b="1" lang="en-GB" sz="1800">
                <a:latin typeface="Avenir"/>
                <a:ea typeface="Avenir"/>
                <a:cs typeface="Avenir"/>
                <a:sym typeface="Avenir"/>
              </a:rPr>
              <a:t>185</a:t>
            </a:r>
            <a:r>
              <a:rPr b="1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0€</a:t>
            </a:r>
            <a:endParaRPr b="1" i="0" sz="18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Char char="○"/>
            </a:pPr>
            <a:r>
              <a:rPr b="1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Ball costs -</a:t>
            </a:r>
            <a:r>
              <a:rPr b="1" lang="en-GB" sz="1800">
                <a:latin typeface="Avenir"/>
                <a:ea typeface="Avenir"/>
                <a:cs typeface="Avenir"/>
                <a:sym typeface="Avenir"/>
              </a:rPr>
              <a:t>441</a:t>
            </a:r>
            <a:r>
              <a:rPr b="1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€</a:t>
            </a:r>
            <a:endParaRPr b="1" i="0" sz="18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Char char="○"/>
            </a:pPr>
            <a:r>
              <a:rPr b="1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DCB Fees -275€</a:t>
            </a:r>
            <a:endParaRPr b="1" i="0" sz="18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venir"/>
              <a:buChar char="○"/>
            </a:pPr>
            <a:r>
              <a:rPr b="1" lang="en-GB" sz="1800">
                <a:latin typeface="Avenir"/>
                <a:ea typeface="Avenir"/>
                <a:cs typeface="Avenir"/>
                <a:sym typeface="Avenir"/>
              </a:rPr>
              <a:t>Club tournaments -220€ (Gilching + SGM)</a:t>
            </a:r>
            <a:endParaRPr b="1" sz="1800">
              <a:latin typeface="Avenir"/>
              <a:ea typeface="Avenir"/>
              <a:cs typeface="Avenir"/>
              <a:sym typeface="Avenir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Char char="○"/>
            </a:pPr>
            <a:r>
              <a:rPr b="1" lang="en-GB" sz="1800">
                <a:latin typeface="Avenir"/>
                <a:ea typeface="Avenir"/>
                <a:cs typeface="Avenir"/>
                <a:sym typeface="Avenir"/>
              </a:rPr>
              <a:t>Shoes </a:t>
            </a:r>
            <a:r>
              <a:rPr b="1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costs -</a:t>
            </a:r>
            <a:r>
              <a:rPr b="1" lang="en-GB" sz="1800">
                <a:latin typeface="Avenir"/>
                <a:ea typeface="Avenir"/>
                <a:cs typeface="Avenir"/>
                <a:sym typeface="Avenir"/>
              </a:rPr>
              <a:t>640</a:t>
            </a:r>
            <a:r>
              <a:rPr b="1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€</a:t>
            </a:r>
            <a:endParaRPr b="1" i="0" sz="18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Char char="○"/>
            </a:pPr>
            <a:r>
              <a:rPr b="1" lang="en-GB" sz="1800">
                <a:latin typeface="Avenir"/>
                <a:ea typeface="Avenir"/>
                <a:cs typeface="Avenir"/>
                <a:sym typeface="Avenir"/>
              </a:rPr>
              <a:t>Food Pilgirms game</a:t>
            </a:r>
            <a:r>
              <a:rPr b="1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-</a:t>
            </a:r>
            <a:r>
              <a:rPr b="1" lang="en-GB" sz="1800">
                <a:latin typeface="Avenir"/>
                <a:ea typeface="Avenir"/>
                <a:cs typeface="Avenir"/>
                <a:sym typeface="Avenir"/>
              </a:rPr>
              <a:t>217</a:t>
            </a:r>
            <a:r>
              <a:rPr b="1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€</a:t>
            </a:r>
            <a:endParaRPr b="1" i="0" sz="18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venir"/>
              <a:buChar char="○"/>
            </a:pPr>
            <a:r>
              <a:rPr b="1" lang="en-GB" sz="1800">
                <a:latin typeface="Avenir"/>
                <a:ea typeface="Avenir"/>
                <a:cs typeface="Avenir"/>
                <a:sym typeface="Avenir"/>
              </a:rPr>
              <a:t>AGM party costs -500€</a:t>
            </a:r>
            <a:endParaRPr b="1" sz="1800">
              <a:latin typeface="Avenir"/>
              <a:ea typeface="Avenir"/>
              <a:cs typeface="Avenir"/>
              <a:sym typeface="Avenir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swald"/>
              <a:buChar char="○"/>
            </a:pPr>
            <a:r>
              <a:rPr b="1" i="1" lang="en-GB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Total Expenses -</a:t>
            </a:r>
            <a:r>
              <a:rPr b="1" i="1" lang="en-GB" sz="1800">
                <a:latin typeface="Oswald"/>
                <a:ea typeface="Oswald"/>
                <a:cs typeface="Oswald"/>
                <a:sym typeface="Oswald"/>
              </a:rPr>
              <a:t>4143</a:t>
            </a:r>
            <a:r>
              <a:rPr b="1" i="1" lang="en-GB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€</a:t>
            </a:r>
            <a:endParaRPr b="1" i="1" sz="1800" u="none" cap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1" sz="18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Oswald"/>
              <a:buChar char="●"/>
            </a:pPr>
            <a:r>
              <a:rPr b="1" i="1" lang="en-GB" sz="1900" u="sng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Year-end balance </a:t>
            </a:r>
            <a:r>
              <a:rPr b="1" i="1" lang="en-GB" sz="19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+728€ (-1177€ YoY)</a:t>
            </a:r>
            <a:endParaRPr b="1" i="1" sz="19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490" name="Google Shape;490;p9" title="Points scored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54300" y="1278475"/>
            <a:ext cx="4994625" cy="487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3adfdd3bf77_0_5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97" name="Google Shape;497;g3adfdd3bf77_0_5"/>
          <p:cNvSpPr/>
          <p:nvPr/>
        </p:nvSpPr>
        <p:spPr>
          <a:xfrm>
            <a:off x="3048" y="0"/>
            <a:ext cx="12189000" cy="6858000"/>
          </a:xfrm>
          <a:prstGeom prst="rect">
            <a:avLst/>
          </a:prstGeom>
          <a:solidFill>
            <a:schemeClr val="lt2">
              <a:alpha val="6941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98" name="Google Shape;498;g3adfdd3bf77_0_5"/>
          <p:cNvSpPr txBox="1"/>
          <p:nvPr>
            <p:ph type="ctrTitle"/>
          </p:nvPr>
        </p:nvSpPr>
        <p:spPr>
          <a:xfrm>
            <a:off x="1083199" y="1285476"/>
            <a:ext cx="4119900" cy="10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venir"/>
              <a:buNone/>
            </a:pPr>
            <a:r>
              <a:rPr lang="en-GB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SELCOM</a:t>
            </a:r>
            <a:r>
              <a:rPr lang="en-GB">
                <a:solidFill>
                  <a:schemeClr val="dk2"/>
                </a:solidFill>
              </a:rPr>
              <a:t> </a:t>
            </a:r>
            <a:endParaRPr/>
          </a:p>
        </p:txBody>
      </p:sp>
      <p:sp>
        <p:nvSpPr>
          <p:cNvPr id="499" name="Google Shape;499;g3adfdd3bf77_0_5"/>
          <p:cNvSpPr/>
          <p:nvPr/>
        </p:nvSpPr>
        <p:spPr>
          <a:xfrm>
            <a:off x="5998283" y="0"/>
            <a:ext cx="6193800" cy="6858000"/>
          </a:xfrm>
          <a:prstGeom prst="rect">
            <a:avLst/>
          </a:prstGeom>
          <a:solidFill>
            <a:srgbClr val="641C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00" name="Google Shape;500;g3adfdd3bf77_0_5"/>
          <p:cNvSpPr/>
          <p:nvPr/>
        </p:nvSpPr>
        <p:spPr>
          <a:xfrm rot="10800000">
            <a:off x="5998199" y="-4"/>
            <a:ext cx="6193800" cy="6858000"/>
          </a:xfrm>
          <a:prstGeom prst="rect">
            <a:avLst/>
          </a:prstGeom>
          <a:blipFill rotWithShape="1">
            <a:blip r:embed="rId3">
              <a:alphaModFix amt="35000"/>
            </a:blip>
            <a:tile algn="t" flip="xy" tx="889000" sx="99997" ty="0" sy="99997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A picture containing calendar&#10;&#10;Description automatically generated" id="501" name="Google Shape;501;g3adfdd3bf77_0_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32218" y="1017640"/>
            <a:ext cx="4817466" cy="4817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g3adfdd3bf77_0_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16426" y="5967550"/>
            <a:ext cx="812801" cy="84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g3adfdd3bf77_0_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72841" y="5967550"/>
            <a:ext cx="936220" cy="848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g3adfdd3bf77_0_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293539" y="5922326"/>
            <a:ext cx="770022" cy="848450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g3adfdd3bf77_0_5"/>
          <p:cNvSpPr txBox="1"/>
          <p:nvPr/>
        </p:nvSpPr>
        <p:spPr>
          <a:xfrm>
            <a:off x="160768" y="6357657"/>
            <a:ext cx="195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None/>
            </a:pPr>
            <a:r>
              <a:rPr b="0" i="0" lang="en-GB" sz="1800" u="sng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http://batcc.de/</a:t>
            </a:r>
            <a:r>
              <a:rPr b="0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6" name="Google Shape;506;g3adfdd3bf77_0_5"/>
          <p:cNvPicPr preferRelativeResize="0"/>
          <p:nvPr/>
        </p:nvPicPr>
        <p:blipFill rotWithShape="1">
          <a:blip r:embed="rId9">
            <a:alphaModFix/>
          </a:blip>
          <a:srcRect b="7390" l="0" r="0" t="0"/>
          <a:stretch/>
        </p:blipFill>
        <p:spPr>
          <a:xfrm>
            <a:off x="554013" y="2225075"/>
            <a:ext cx="5178275" cy="310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3ae136bbbf5_0_65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641C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513" name="Google Shape;513;g3ae136bbbf5_0_65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0" y="1"/>
            <a:ext cx="12192001" cy="1392401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g3ae136bbbf5_0_65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15" name="Google Shape;515;g3ae136bbbf5_0_65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2">
              <a:alpha val="60392"/>
            </a:schemeClr>
          </a:solidFill>
          <a:ln cap="flat" cmpd="sng" w="12700">
            <a:solidFill>
              <a:srgbClr val="F2F2F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16" name="Google Shape;516;g3ae136bbbf5_0_65"/>
          <p:cNvSpPr txBox="1"/>
          <p:nvPr>
            <p:ph type="title"/>
          </p:nvPr>
        </p:nvSpPr>
        <p:spPr>
          <a:xfrm>
            <a:off x="862675" y="228175"/>
            <a:ext cx="108987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8918"/>
              <a:buFont typeface="Avenir"/>
              <a:buNone/>
            </a:pPr>
            <a:r>
              <a:rPr lang="en-GB"/>
              <a:t>Selcom Members - Sanjeev, Sasi, Captains</a:t>
            </a:r>
            <a:endParaRPr/>
          </a:p>
        </p:txBody>
      </p:sp>
      <p:sp>
        <p:nvSpPr>
          <p:cNvPr id="517" name="Google Shape;517;g3ae136bbbf5_0_65"/>
          <p:cNvSpPr/>
          <p:nvPr/>
        </p:nvSpPr>
        <p:spPr>
          <a:xfrm flipH="1" rot="10800000">
            <a:off x="0" y="6857819"/>
            <a:ext cx="12192000" cy="32700"/>
          </a:xfrm>
          <a:prstGeom prst="rect">
            <a:avLst/>
          </a:prstGeom>
          <a:solidFill>
            <a:srgbClr val="641C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518" name="Google Shape;518;g3ae136bbbf5_0_65"/>
          <p:cNvCxnSpPr/>
          <p:nvPr/>
        </p:nvCxnSpPr>
        <p:spPr>
          <a:xfrm>
            <a:off x="6460620" y="1090799"/>
            <a:ext cx="31800" cy="5054400"/>
          </a:xfrm>
          <a:prstGeom prst="straightConnector1">
            <a:avLst/>
          </a:prstGeom>
          <a:noFill/>
          <a:ln cap="rnd" cmpd="sng" w="12700">
            <a:solidFill>
              <a:srgbClr val="641C2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9" name="Google Shape;519;g3ae136bbbf5_0_65"/>
          <p:cNvSpPr txBox="1"/>
          <p:nvPr/>
        </p:nvSpPr>
        <p:spPr>
          <a:xfrm>
            <a:off x="383625" y="988825"/>
            <a:ext cx="5706600" cy="52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0350" lvl="0" marL="3048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700"/>
              <a:buFont typeface="Arial"/>
              <a:buChar char="❖"/>
            </a:pPr>
            <a:r>
              <a:rPr b="1" i="1" lang="en-GB" sz="1700" u="sng" cap="none" strike="noStrike">
                <a:solidFill>
                  <a:srgbClr val="1E2740"/>
                </a:solidFill>
                <a:latin typeface="Arial"/>
                <a:ea typeface="Arial"/>
                <a:cs typeface="Arial"/>
                <a:sym typeface="Arial"/>
              </a:rPr>
              <a:t>2026 </a:t>
            </a:r>
            <a:r>
              <a:rPr b="1" i="1" lang="en-GB" sz="1700" u="sng">
                <a:solidFill>
                  <a:srgbClr val="1E2740"/>
                </a:solidFill>
              </a:rPr>
              <a:t>Report</a:t>
            </a:r>
            <a:r>
              <a:rPr b="1" i="1" lang="en-GB" sz="1700" u="sng" cap="none" strike="noStrike">
                <a:solidFill>
                  <a:srgbClr val="1E274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1" i="1" sz="1700" u="sng" cap="none" strike="noStrike">
              <a:solidFill>
                <a:srgbClr val="1E27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7650" lvl="1" marL="6096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500"/>
              <a:buFont typeface="Calibri"/>
              <a:buChar char="➢"/>
            </a:pPr>
            <a:r>
              <a:rPr b="1" i="0" lang="en-GB" sz="1500" u="none" cap="none" strike="noStrike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Team 1:</a:t>
            </a:r>
            <a:endParaRPr b="1" i="0" sz="1500" u="none" cap="none" strike="noStrike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47650" lvl="0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500"/>
              <a:buFont typeface="Calibri"/>
              <a:buChar char="■"/>
            </a:pPr>
            <a:r>
              <a:rPr b="1" i="0" lang="en-GB" sz="1500" u="none" cap="none" strike="noStrike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Qualify for Bundesliga or stay on top 4 in table - </a:t>
            </a:r>
            <a:r>
              <a:rPr b="1" lang="en-GB" sz="1500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Advanced to Bundesliga</a:t>
            </a:r>
            <a:endParaRPr b="1" sz="1500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47650" lvl="0" marL="6096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500"/>
              <a:buFont typeface="Calibri"/>
              <a:buChar char="➢"/>
            </a:pPr>
            <a:r>
              <a:rPr b="1" lang="en-GB" sz="1500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Team 2:</a:t>
            </a:r>
            <a:endParaRPr b="1" sz="1500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1" marL="9144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500"/>
              <a:buFont typeface="Calibri"/>
              <a:buChar char="■"/>
            </a:pPr>
            <a:r>
              <a:rPr b="1" lang="en-GB" sz="1500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Qualify for regionalliga - Not met.</a:t>
            </a:r>
            <a:endParaRPr b="1" sz="1500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47650" lvl="0" marL="6096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500"/>
              <a:buFont typeface="Calibri"/>
              <a:buChar char="➢"/>
            </a:pPr>
            <a:r>
              <a:rPr b="1" lang="en-GB" sz="1500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Key </a:t>
            </a:r>
            <a:r>
              <a:rPr b="1" lang="en-GB" sz="1500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takeaways</a:t>
            </a:r>
            <a:r>
              <a:rPr b="1" i="0" lang="en-GB" sz="1500" u="none" cap="none" strike="noStrike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1" i="0" sz="1500" u="none" cap="none" strike="noStrike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1" marL="9144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500"/>
              <a:buFont typeface="Calibri"/>
              <a:buChar char="■"/>
            </a:pPr>
            <a:r>
              <a:rPr b="1" lang="en-GB" sz="1500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Team 1 and Team 2 exceptional individual contributions</a:t>
            </a:r>
            <a:endParaRPr b="1" sz="1500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1" marL="9144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500"/>
              <a:buFont typeface="Calibri"/>
              <a:buChar char="■"/>
            </a:pPr>
            <a:r>
              <a:rPr b="1" lang="en-GB" sz="1500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Fighting spirit</a:t>
            </a:r>
            <a:endParaRPr b="1" sz="1500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47650" lvl="0" marL="6096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500"/>
              <a:buFont typeface="Calibri"/>
              <a:buChar char="➢"/>
            </a:pPr>
            <a:r>
              <a:rPr b="1" lang="en-GB" sz="1500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Improvements</a:t>
            </a:r>
            <a:r>
              <a:rPr b="1" lang="en-GB" sz="1500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1" sz="1500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1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500"/>
              <a:buFont typeface="Calibri"/>
              <a:buChar char="■"/>
            </a:pPr>
            <a:r>
              <a:rPr b="1" lang="en-GB" sz="1500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Bowling and Fielding </a:t>
            </a:r>
            <a:r>
              <a:rPr b="1" lang="en-GB" sz="1500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discipline</a:t>
            </a:r>
            <a:endParaRPr b="1" sz="1500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1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500"/>
              <a:buFont typeface="Calibri"/>
              <a:buChar char="■"/>
            </a:pPr>
            <a:r>
              <a:rPr b="1" lang="en-GB" sz="1500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Focus on growth of club</a:t>
            </a:r>
            <a:endParaRPr b="1" i="0" sz="1300" u="none" cap="none" strike="noStrike">
              <a:solidFill>
                <a:srgbClr val="1E274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1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g3ae136bbbf5_0_65"/>
          <p:cNvSpPr/>
          <p:nvPr/>
        </p:nvSpPr>
        <p:spPr>
          <a:xfrm>
            <a:off x="6090291" y="3324900"/>
            <a:ext cx="369000" cy="208200"/>
          </a:xfrm>
          <a:prstGeom prst="chevron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21" name="Google Shape;521;g3ae136bbbf5_0_65"/>
          <p:cNvSpPr/>
          <p:nvPr/>
        </p:nvSpPr>
        <p:spPr>
          <a:xfrm>
            <a:off x="3214100" y="2217343"/>
            <a:ext cx="281700" cy="3063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22" name="Google Shape;522;g3ae136bbbf5_0_65"/>
          <p:cNvSpPr/>
          <p:nvPr/>
        </p:nvSpPr>
        <p:spPr>
          <a:xfrm>
            <a:off x="5702607" y="3867700"/>
            <a:ext cx="281700" cy="3063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23" name="Google Shape;523;g3ae136bbbf5_0_65"/>
          <p:cNvSpPr txBox="1"/>
          <p:nvPr/>
        </p:nvSpPr>
        <p:spPr>
          <a:xfrm>
            <a:off x="6676150" y="1207700"/>
            <a:ext cx="5007300" cy="52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66700" lvl="0" marL="76200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800"/>
              <a:buFont typeface="Arial"/>
              <a:buChar char="❖"/>
            </a:pPr>
            <a:r>
              <a:rPr b="1" i="1" lang="en-GB" sz="1800" u="sng" cap="none" strike="noStrike">
                <a:solidFill>
                  <a:srgbClr val="1E2740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b="1" i="1" lang="en-GB" sz="1800" u="sng">
                <a:solidFill>
                  <a:srgbClr val="1E2740"/>
                </a:solidFill>
              </a:rPr>
              <a:t>7</a:t>
            </a:r>
            <a:r>
              <a:rPr b="1" i="1" lang="en-GB" sz="1800" u="sng" cap="none" strike="noStrike">
                <a:solidFill>
                  <a:srgbClr val="1E2740"/>
                </a:solidFill>
                <a:latin typeface="Arial"/>
                <a:ea typeface="Arial"/>
                <a:cs typeface="Arial"/>
                <a:sym typeface="Arial"/>
              </a:rPr>
              <a:t> Goals:</a:t>
            </a:r>
            <a:endParaRPr b="1" i="1" sz="1800" u="sng" cap="none" strike="noStrike">
              <a:solidFill>
                <a:srgbClr val="1E27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1" marL="106680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600"/>
              <a:buFont typeface="Calibri"/>
              <a:buChar char="➢"/>
            </a:pPr>
            <a:r>
              <a:rPr b="1" lang="en-GB" sz="1600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Recruit new members and Plan for 3 teams</a:t>
            </a:r>
            <a:endParaRPr b="1" sz="1600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1" marL="106680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600"/>
              <a:buFont typeface="Calibri"/>
              <a:buChar char="➢"/>
            </a:pPr>
            <a:r>
              <a:rPr b="1" i="0" lang="en-GB" sz="1600" u="none" cap="none" strike="noStrike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Team 1 Goal:</a:t>
            </a:r>
            <a:endParaRPr b="1" i="0" sz="1600" u="none" cap="none" strike="noStrike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137160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600"/>
              <a:buFont typeface="Calibri"/>
              <a:buChar char="■"/>
            </a:pPr>
            <a:r>
              <a:rPr b="1" lang="en-GB" sz="1600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Sustain in </a:t>
            </a:r>
            <a:r>
              <a:rPr b="1" i="0" lang="en-GB" sz="1600" u="none" cap="none" strike="noStrike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Bundesliga </a:t>
            </a:r>
            <a:endParaRPr b="1" i="0" sz="1600" u="none" cap="none" strike="noStrike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137160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600"/>
              <a:buFont typeface="Calibri"/>
              <a:buChar char="■"/>
            </a:pPr>
            <a:r>
              <a:rPr b="1" i="0" lang="en-GB" sz="1600" u="none" cap="none" strike="noStrike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Same t20 and t50 team combination</a:t>
            </a:r>
            <a:endParaRPr b="1" i="0" sz="1600" u="none" cap="none" strike="noStrike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106680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600"/>
              <a:buFont typeface="Calibri"/>
              <a:buChar char="➢"/>
            </a:pPr>
            <a:r>
              <a:rPr b="1" i="0" lang="en-GB" sz="1600" u="none" cap="none" strike="noStrike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Team 2 Goals:</a:t>
            </a:r>
            <a:endParaRPr b="1" i="0" sz="1600" u="none" cap="none" strike="noStrike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1" marL="137160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600"/>
              <a:buFont typeface="Calibri"/>
              <a:buChar char="■"/>
            </a:pPr>
            <a:r>
              <a:rPr b="1" i="0" lang="en-GB" sz="1600" u="none" cap="none" strike="noStrike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Qualify for regionalliga</a:t>
            </a:r>
            <a:endParaRPr b="1" i="0" sz="1600" u="none" cap="none" strike="noStrike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1" marL="137160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600"/>
              <a:buFont typeface="Calibri"/>
              <a:buChar char="■"/>
            </a:pPr>
            <a:r>
              <a:rPr b="1" i="0" lang="en-GB" sz="1600" u="none" cap="none" strike="noStrike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Same t20 and t50 team combination</a:t>
            </a:r>
            <a:endParaRPr b="1" i="0" sz="1600" u="none" cap="none" strike="noStrike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106680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600"/>
              <a:buFont typeface="Calibri"/>
              <a:buChar char="➢"/>
            </a:pPr>
            <a:r>
              <a:rPr b="1" i="0" lang="en-GB" sz="1600" u="none" cap="none" strike="noStrike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Team 3  Goals: </a:t>
            </a:r>
            <a:endParaRPr b="1" sz="1600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137160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600"/>
              <a:buFont typeface="Calibri"/>
              <a:buChar char="■"/>
            </a:pPr>
            <a:r>
              <a:rPr b="1" lang="en-GB" sz="1600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Growth of club talent pool</a:t>
            </a:r>
            <a:endParaRPr b="1" sz="1600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137160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600"/>
              <a:buFont typeface="Calibri"/>
              <a:buChar char="■"/>
            </a:pPr>
            <a:r>
              <a:rPr b="1" lang="en-GB" sz="1600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Exposure to matches in </a:t>
            </a:r>
            <a:r>
              <a:rPr b="1" lang="en-GB" sz="1600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verbandsliga</a:t>
            </a:r>
            <a:endParaRPr b="1" sz="1600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137160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1E2740"/>
              </a:buClr>
              <a:buSzPts val="1600"/>
              <a:buFont typeface="Calibri"/>
              <a:buChar char="■"/>
            </a:pPr>
            <a:r>
              <a:rPr b="1" i="0" lang="en-GB" sz="1600" u="none" cap="none" strike="noStrike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Same t20 and t50 team combination</a:t>
            </a:r>
            <a:endParaRPr b="1" i="0" sz="1600" u="none" cap="none" strike="noStrike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 u="sng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Note </a:t>
            </a:r>
            <a:r>
              <a:rPr b="1" lang="en-GB" sz="1200">
                <a:solidFill>
                  <a:srgbClr val="1E2740"/>
                </a:solidFill>
                <a:latin typeface="Calibri"/>
                <a:ea typeface="Calibri"/>
                <a:cs typeface="Calibri"/>
                <a:sym typeface="Calibri"/>
              </a:rPr>
              <a:t>: This is the draft plan and it will be finalised post SELCOM selection </a:t>
            </a:r>
            <a:endParaRPr b="1" sz="1200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1E27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1E274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1" marL="45720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1E274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1" marL="457200" marR="0" rtl="0" algn="l">
              <a:lnSpc>
                <a:spcPct val="2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u="none" cap="none" strike="noStrike">
              <a:solidFill>
                <a:srgbClr val="1E274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1" marL="45720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3adfdd3bf77_0_19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30" name="Google Shape;530;g3adfdd3bf77_0_19"/>
          <p:cNvSpPr/>
          <p:nvPr/>
        </p:nvSpPr>
        <p:spPr>
          <a:xfrm>
            <a:off x="3048" y="0"/>
            <a:ext cx="12189000" cy="6858000"/>
          </a:xfrm>
          <a:prstGeom prst="rect">
            <a:avLst/>
          </a:prstGeom>
          <a:solidFill>
            <a:schemeClr val="lt2">
              <a:alpha val="6941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31" name="Google Shape;531;g3adfdd3bf77_0_19"/>
          <p:cNvSpPr txBox="1"/>
          <p:nvPr>
            <p:ph type="ctrTitle"/>
          </p:nvPr>
        </p:nvSpPr>
        <p:spPr>
          <a:xfrm>
            <a:off x="698818" y="2636179"/>
            <a:ext cx="4785600" cy="15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venir"/>
              <a:buNone/>
            </a:pPr>
            <a:r>
              <a:rPr lang="en-GB">
                <a:solidFill>
                  <a:schemeClr val="dk2"/>
                </a:solidFill>
              </a:rPr>
              <a:t>Infrastructure </a:t>
            </a:r>
            <a:endParaRPr/>
          </a:p>
        </p:txBody>
      </p:sp>
      <p:sp>
        <p:nvSpPr>
          <p:cNvPr id="532" name="Google Shape;532;g3adfdd3bf77_0_19"/>
          <p:cNvSpPr/>
          <p:nvPr/>
        </p:nvSpPr>
        <p:spPr>
          <a:xfrm>
            <a:off x="5998283" y="0"/>
            <a:ext cx="6193800" cy="6858000"/>
          </a:xfrm>
          <a:prstGeom prst="rect">
            <a:avLst/>
          </a:prstGeom>
          <a:solidFill>
            <a:srgbClr val="641C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33" name="Google Shape;533;g3adfdd3bf77_0_19"/>
          <p:cNvSpPr/>
          <p:nvPr/>
        </p:nvSpPr>
        <p:spPr>
          <a:xfrm rot="10800000">
            <a:off x="5998199" y="-4"/>
            <a:ext cx="6193800" cy="6858000"/>
          </a:xfrm>
          <a:prstGeom prst="rect">
            <a:avLst/>
          </a:prstGeom>
          <a:blipFill rotWithShape="1">
            <a:blip r:embed="rId3">
              <a:alphaModFix amt="35000"/>
            </a:blip>
            <a:tile algn="t" flip="xy" tx="889000" sx="99997" ty="0" sy="99997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A picture containing calendar&#10;&#10;Description automatically generated" id="534" name="Google Shape;534;g3adfdd3bf77_0_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32218" y="1017640"/>
            <a:ext cx="4817466" cy="4817466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g3adfdd3bf77_0_19"/>
          <p:cNvSpPr txBox="1"/>
          <p:nvPr/>
        </p:nvSpPr>
        <p:spPr>
          <a:xfrm>
            <a:off x="195568" y="6207132"/>
            <a:ext cx="195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None/>
            </a:pPr>
            <a:r>
              <a:rPr b="0" i="0" lang="en-GB" sz="1800" u="sng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http://batcc.de/</a:t>
            </a:r>
            <a:r>
              <a:rPr b="0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h1ff291080b933025_2_0"/>
          <p:cNvSpPr/>
          <p:nvPr/>
        </p:nvSpPr>
        <p:spPr>
          <a:xfrm>
            <a:off x="-539007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42" name="Google Shape;542;h1ff291080b933025_2_0"/>
          <p:cNvSpPr/>
          <p:nvPr/>
        </p:nvSpPr>
        <p:spPr>
          <a:xfrm>
            <a:off x="-25" y="0"/>
            <a:ext cx="12189000" cy="6858000"/>
          </a:xfrm>
          <a:prstGeom prst="rect">
            <a:avLst/>
          </a:prstGeom>
          <a:solidFill>
            <a:schemeClr val="lt2">
              <a:alpha val="6941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543" name="Google Shape;543;h1ff291080b933025_2_0"/>
          <p:cNvPicPr preferRelativeResize="0"/>
          <p:nvPr/>
        </p:nvPicPr>
        <p:blipFill rotWithShape="1">
          <a:blip r:embed="rId3">
            <a:alphaModFix/>
          </a:blip>
          <a:srcRect b="0" l="0" r="67342" t="0"/>
          <a:stretch/>
        </p:blipFill>
        <p:spPr>
          <a:xfrm rot="10800000">
            <a:off x="-1" y="2719662"/>
            <a:ext cx="830249" cy="2548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h1ff291080b933025_2_0"/>
          <p:cNvPicPr preferRelativeResize="0"/>
          <p:nvPr/>
        </p:nvPicPr>
        <p:blipFill rotWithShape="1">
          <a:blip r:embed="rId4">
            <a:alphaModFix/>
          </a:blip>
          <a:srcRect b="17707" l="16072" r="16173" t="13955"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h1ff291080b933025_2_46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51" name="Google Shape;551;h1ff291080b933025_2_46"/>
          <p:cNvSpPr/>
          <p:nvPr/>
        </p:nvSpPr>
        <p:spPr>
          <a:xfrm>
            <a:off x="3048" y="0"/>
            <a:ext cx="12189000" cy="6858000"/>
          </a:xfrm>
          <a:prstGeom prst="rect">
            <a:avLst/>
          </a:prstGeom>
          <a:solidFill>
            <a:schemeClr val="lt2">
              <a:alpha val="6941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52" name="Google Shape;552;h1ff291080b933025_2_46"/>
          <p:cNvSpPr/>
          <p:nvPr/>
        </p:nvSpPr>
        <p:spPr>
          <a:xfrm>
            <a:off x="5998283" y="0"/>
            <a:ext cx="6193800" cy="6858000"/>
          </a:xfrm>
          <a:prstGeom prst="rect">
            <a:avLst/>
          </a:prstGeom>
          <a:solidFill>
            <a:srgbClr val="641C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53" name="Google Shape;553;h1ff291080b933025_2_46"/>
          <p:cNvSpPr/>
          <p:nvPr/>
        </p:nvSpPr>
        <p:spPr>
          <a:xfrm rot="10800000">
            <a:off x="5998199" y="-4"/>
            <a:ext cx="6193800" cy="6858000"/>
          </a:xfrm>
          <a:prstGeom prst="rect">
            <a:avLst/>
          </a:prstGeom>
          <a:blipFill rotWithShape="1">
            <a:blip r:embed="rId3">
              <a:alphaModFix amt="35000"/>
            </a:blip>
            <a:tile algn="t" flip="xy" tx="889000" sx="99998" ty="0" sy="99998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A picture containing calendar&#10;&#10;Description automatically generated" id="554" name="Google Shape;554;h1ff291080b933025_2_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32218" y="1017640"/>
            <a:ext cx="4817466" cy="4817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h1ff291080b933025_2_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16426" y="5967550"/>
            <a:ext cx="812801" cy="84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h1ff291080b933025_2_4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72841" y="5967550"/>
            <a:ext cx="936220" cy="848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h1ff291080b933025_2_4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293539" y="5922326"/>
            <a:ext cx="770022" cy="848450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h1ff291080b933025_2_46"/>
          <p:cNvSpPr txBox="1"/>
          <p:nvPr/>
        </p:nvSpPr>
        <p:spPr>
          <a:xfrm>
            <a:off x="195568" y="6207132"/>
            <a:ext cx="195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None/>
            </a:pPr>
            <a:r>
              <a:rPr b="0" i="0" lang="en-GB" sz="1800" u="sng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http://batcc.de/</a:t>
            </a:r>
            <a:r>
              <a:rPr b="0" i="0" lang="en-GB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9" name="Google Shape;559;h1ff291080b933025_2_4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1075" y="1017650"/>
            <a:ext cx="5105225" cy="4411326"/>
          </a:xfrm>
          <a:prstGeom prst="rect">
            <a:avLst/>
          </a:prstGeom>
          <a:solidFill>
            <a:schemeClr val="lt2">
              <a:alpha val="69410"/>
            </a:schemeClr>
          </a:solidFill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h759fd34f111f68ae_0_1079"/>
          <p:cNvSpPr txBox="1"/>
          <p:nvPr>
            <p:ph type="ctrTitle"/>
          </p:nvPr>
        </p:nvSpPr>
        <p:spPr>
          <a:xfrm>
            <a:off x="1361850" y="372000"/>
            <a:ext cx="9468300" cy="9750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Selcom - Candidates</a:t>
            </a:r>
            <a:endParaRPr b="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66" name="Google Shape;566;h759fd34f111f68ae_0_1079"/>
          <p:cNvSpPr txBox="1"/>
          <p:nvPr>
            <p:ph idx="1" type="subTitle"/>
          </p:nvPr>
        </p:nvSpPr>
        <p:spPr>
          <a:xfrm>
            <a:off x="3117317" y="6208742"/>
            <a:ext cx="5673900" cy="927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>
                <a:solidFill>
                  <a:srgbClr val="000000"/>
                </a:solidFill>
              </a:rPr>
              <a:t>Q/A session</a:t>
            </a:r>
            <a:endParaRPr i="1">
              <a:solidFill>
                <a:srgbClr val="000000"/>
              </a:solidFill>
            </a:endParaRPr>
          </a:p>
        </p:txBody>
      </p:sp>
      <p:sp>
        <p:nvSpPr>
          <p:cNvPr id="567" name="Google Shape;567;h759fd34f111f68ae_0_1079"/>
          <p:cNvSpPr/>
          <p:nvPr/>
        </p:nvSpPr>
        <p:spPr>
          <a:xfrm>
            <a:off x="2117663" y="1199475"/>
            <a:ext cx="3543300" cy="2826000"/>
          </a:xfrm>
          <a:prstGeom prst="star8">
            <a:avLst>
              <a:gd fmla="val 37500" name="adj"/>
            </a:avLst>
          </a:prstGeom>
          <a:solidFill>
            <a:srgbClr val="FFF2CC"/>
          </a:solidFill>
          <a:ln cap="flat" cmpd="sng" w="12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7100" lIns="117100" spcFirstLastPara="1" rIns="117100" wrap="square" tIns="1171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93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68" name="Google Shape;568;h759fd34f111f68ae_0_1079"/>
          <p:cNvSpPr txBox="1"/>
          <p:nvPr/>
        </p:nvSpPr>
        <p:spPr>
          <a:xfrm>
            <a:off x="2719337" y="2249050"/>
            <a:ext cx="2340000" cy="6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17100" lIns="117100" spcFirstLastPara="1" rIns="117100" wrap="square" tIns="1171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Sasi Kiran Alur</a:t>
            </a:r>
            <a:endParaRPr sz="24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69" name="Google Shape;569;h759fd34f111f68ae_0_1079"/>
          <p:cNvSpPr txBox="1"/>
          <p:nvPr/>
        </p:nvSpPr>
        <p:spPr>
          <a:xfrm>
            <a:off x="7113150" y="5532000"/>
            <a:ext cx="229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h759fd34f111f68ae_0_1079"/>
          <p:cNvSpPr/>
          <p:nvPr/>
        </p:nvSpPr>
        <p:spPr>
          <a:xfrm>
            <a:off x="6531038" y="1199475"/>
            <a:ext cx="3543300" cy="2826000"/>
          </a:xfrm>
          <a:prstGeom prst="star8">
            <a:avLst>
              <a:gd fmla="val 37500" name="adj"/>
            </a:avLst>
          </a:prstGeom>
          <a:solidFill>
            <a:srgbClr val="FFF2CC"/>
          </a:solidFill>
          <a:ln cap="flat" cmpd="sng" w="12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7100" lIns="117100" spcFirstLastPara="1" rIns="117100" wrap="square" tIns="1171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93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71" name="Google Shape;571;h759fd34f111f68ae_0_1079"/>
          <p:cNvSpPr txBox="1"/>
          <p:nvPr/>
        </p:nvSpPr>
        <p:spPr>
          <a:xfrm>
            <a:off x="6780938" y="2267350"/>
            <a:ext cx="3043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Mohammed Shakir</a:t>
            </a:r>
            <a:endParaRPr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72" name="Google Shape;572;h759fd34f111f68ae_0_1079"/>
          <p:cNvSpPr/>
          <p:nvPr/>
        </p:nvSpPr>
        <p:spPr>
          <a:xfrm>
            <a:off x="4353938" y="3421900"/>
            <a:ext cx="3543300" cy="2826000"/>
          </a:xfrm>
          <a:prstGeom prst="star8">
            <a:avLst>
              <a:gd fmla="val 37500" name="adj"/>
            </a:avLst>
          </a:prstGeom>
          <a:solidFill>
            <a:srgbClr val="FFF2CC"/>
          </a:solidFill>
          <a:ln cap="flat" cmpd="sng" w="12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7100" lIns="117100" spcFirstLastPara="1" rIns="117100" wrap="square" tIns="1171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93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73" name="Google Shape;573;h759fd34f111f68ae_0_1079"/>
          <p:cNvSpPr txBox="1"/>
          <p:nvPr/>
        </p:nvSpPr>
        <p:spPr>
          <a:xfrm>
            <a:off x="4290163" y="4357750"/>
            <a:ext cx="3328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Muhammed Minhaj Madathodi</a:t>
            </a:r>
            <a:endParaRPr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9" name="Google Shape;579;h759fd34f111f68ae_0_1085" title="qr-co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4263" y="1568100"/>
            <a:ext cx="4045773" cy="4045773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h759fd34f111f68ae_0_1085"/>
          <p:cNvSpPr txBox="1"/>
          <p:nvPr/>
        </p:nvSpPr>
        <p:spPr>
          <a:xfrm>
            <a:off x="3036975" y="1002400"/>
            <a:ext cx="5716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Please Scan and Provide your votes</a:t>
            </a:r>
            <a:endParaRPr b="1"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81" name="Google Shape;581;h759fd34f111f68ae_0_1085"/>
          <p:cNvSpPr txBox="1"/>
          <p:nvPr/>
        </p:nvSpPr>
        <p:spPr>
          <a:xfrm>
            <a:off x="3036975" y="5974700"/>
            <a:ext cx="5716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3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***Voting will be anonymous and only final results will be announced in the end***</a:t>
            </a:r>
            <a:endParaRPr i="1" sz="13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582" name="Google Shape;582;h759fd34f111f68ae_0_10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350" y="1781250"/>
            <a:ext cx="3619462" cy="3619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h759fd34f111f68ae_0_10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35500" y="1781250"/>
            <a:ext cx="3767726" cy="361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9" name="Google Shape;589;h1cf141286db73b41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5937" y="1710725"/>
            <a:ext cx="6960126" cy="4303674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h1cf141286db73b41_1_0"/>
          <p:cNvSpPr/>
          <p:nvPr/>
        </p:nvSpPr>
        <p:spPr>
          <a:xfrm>
            <a:off x="3297150" y="367225"/>
            <a:ext cx="5597700" cy="11451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91" name="Google Shape;591;h1cf141286db73b41_1_0"/>
          <p:cNvSpPr txBox="1"/>
          <p:nvPr>
            <p:ph type="ctrTitle"/>
          </p:nvPr>
        </p:nvSpPr>
        <p:spPr>
          <a:xfrm>
            <a:off x="4959450" y="428425"/>
            <a:ext cx="2273100" cy="1022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>
                <a:solidFill>
                  <a:srgbClr val="000000"/>
                </a:solidFill>
              </a:rPr>
              <a:t>R</a:t>
            </a:r>
            <a:r>
              <a:rPr i="1" lang="en-GB">
                <a:solidFill>
                  <a:srgbClr val="000000"/>
                </a:solidFill>
              </a:rPr>
              <a:t>esult</a:t>
            </a:r>
            <a:endParaRPr i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16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98" name="Google Shape;598;p16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2">
              <a:alpha val="6941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99" name="Google Shape;599;p16"/>
          <p:cNvSpPr txBox="1"/>
          <p:nvPr>
            <p:ph type="ctrTitle"/>
          </p:nvPr>
        </p:nvSpPr>
        <p:spPr>
          <a:xfrm>
            <a:off x="733568" y="1018604"/>
            <a:ext cx="4785600" cy="1580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60"/>
              <a:buFont typeface="Avenir"/>
              <a:buNone/>
            </a:pPr>
            <a:r>
              <a:rPr lang="en-GB" sz="3920">
                <a:solidFill>
                  <a:schemeClr val="dk2"/>
                </a:solidFill>
              </a:rPr>
              <a:t>Best Performance Awards 2026</a:t>
            </a:r>
            <a:endParaRPr sz="3920">
              <a:solidFill>
                <a:schemeClr val="dk2"/>
              </a:solidFill>
            </a:endParaRPr>
          </a:p>
        </p:txBody>
      </p:sp>
      <p:sp>
        <p:nvSpPr>
          <p:cNvPr id="600" name="Google Shape;600;p16"/>
          <p:cNvSpPr/>
          <p:nvPr/>
        </p:nvSpPr>
        <p:spPr>
          <a:xfrm>
            <a:off x="5998283" y="0"/>
            <a:ext cx="6193717" cy="6858000"/>
          </a:xfrm>
          <a:prstGeom prst="rect">
            <a:avLst/>
          </a:prstGeom>
          <a:solidFill>
            <a:srgbClr val="641C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601" name="Google Shape;601;p16"/>
          <p:cNvSpPr/>
          <p:nvPr/>
        </p:nvSpPr>
        <p:spPr>
          <a:xfrm rot="10800000">
            <a:off x="5998281" y="-3"/>
            <a:ext cx="6193718" cy="6857999"/>
          </a:xfrm>
          <a:prstGeom prst="rect">
            <a:avLst/>
          </a:prstGeom>
          <a:blipFill rotWithShape="1">
            <a:blip r:embed="rId3">
              <a:alphaModFix amt="35000"/>
            </a:blip>
            <a:tile algn="t" flip="xy" tx="88900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A picture containing calendar&#10;&#10;Description automatically generated" id="602" name="Google Shape;60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42518" y="459665"/>
            <a:ext cx="4817466" cy="4817466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16"/>
          <p:cNvSpPr txBox="1"/>
          <p:nvPr/>
        </p:nvSpPr>
        <p:spPr>
          <a:xfrm>
            <a:off x="8275793" y="6440232"/>
            <a:ext cx="1950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venir"/>
              <a:buNone/>
            </a:pPr>
            <a:r>
              <a:rPr b="0" i="0" lang="en-GB" sz="1800" u="sng" cap="none" strike="noStrike">
                <a:solidFill>
                  <a:srgbClr val="F2F2F2"/>
                </a:solidFill>
                <a:latin typeface="Avenir"/>
                <a:ea typeface="Avenir"/>
                <a:cs typeface="Avenir"/>
                <a:sym typeface="Avenir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http://batcc.de/</a:t>
            </a:r>
            <a:r>
              <a:rPr b="0" i="0" lang="en-GB" sz="1800" u="none" cap="none" strike="noStrike">
                <a:solidFill>
                  <a:srgbClr val="F2F2F2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 b="0" i="0" sz="1400" u="none" cap="none" strike="noStrike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4" name="Google Shape;60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4325" y="3099450"/>
            <a:ext cx="5384100" cy="282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h50bcbf66523838eb_0_0"/>
          <p:cNvSpPr txBox="1"/>
          <p:nvPr/>
        </p:nvSpPr>
        <p:spPr>
          <a:xfrm>
            <a:off x="1880700" y="450250"/>
            <a:ext cx="8430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500">
                <a:solidFill>
                  <a:schemeClr val="dk2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Best Batsmans for the Season</a:t>
            </a:r>
            <a:endParaRPr sz="4500">
              <a:solidFill>
                <a:schemeClr val="dk2"/>
              </a:solidFill>
              <a:latin typeface="Merriweather Medium"/>
              <a:ea typeface="Merriweather Medium"/>
              <a:cs typeface="Merriweather Medium"/>
              <a:sym typeface="Merriweather Medium"/>
            </a:endParaRPr>
          </a:p>
        </p:txBody>
      </p:sp>
      <p:sp>
        <p:nvSpPr>
          <p:cNvPr id="611" name="Google Shape;611;h50bcbf66523838eb_0_0"/>
          <p:cNvSpPr/>
          <p:nvPr/>
        </p:nvSpPr>
        <p:spPr>
          <a:xfrm>
            <a:off x="1392950" y="2488750"/>
            <a:ext cx="2520000" cy="1080000"/>
          </a:xfrm>
          <a:prstGeom prst="horizontalScroll">
            <a:avLst>
              <a:gd fmla="val 12500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A="25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ROHIT VERMA</a:t>
            </a:r>
            <a:endParaRPr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</p:txBody>
      </p:sp>
      <p:sp>
        <p:nvSpPr>
          <p:cNvPr id="612" name="Google Shape;612;h50bcbf66523838eb_0_0"/>
          <p:cNvSpPr/>
          <p:nvPr/>
        </p:nvSpPr>
        <p:spPr>
          <a:xfrm>
            <a:off x="1425575" y="4116875"/>
            <a:ext cx="2520000" cy="1080000"/>
          </a:xfrm>
          <a:prstGeom prst="horizontalScroll">
            <a:avLst>
              <a:gd fmla="val 12500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A="25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SANJEEV SIVARAMAN</a:t>
            </a:r>
            <a:endParaRPr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</p:txBody>
      </p:sp>
      <p:sp>
        <p:nvSpPr>
          <p:cNvPr id="613" name="Google Shape;613;h50bcbf66523838eb_0_0"/>
          <p:cNvSpPr/>
          <p:nvPr/>
        </p:nvSpPr>
        <p:spPr>
          <a:xfrm>
            <a:off x="7750825" y="2488750"/>
            <a:ext cx="2520000" cy="1080000"/>
          </a:xfrm>
          <a:prstGeom prst="horizontalScroll">
            <a:avLst>
              <a:gd fmla="val 12500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A="25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MUHAMMAD TALHA</a:t>
            </a:r>
            <a:endParaRPr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</p:txBody>
      </p:sp>
      <p:sp>
        <p:nvSpPr>
          <p:cNvPr id="614" name="Google Shape;614;h50bcbf66523838eb_0_0"/>
          <p:cNvSpPr/>
          <p:nvPr/>
        </p:nvSpPr>
        <p:spPr>
          <a:xfrm>
            <a:off x="7750825" y="4116875"/>
            <a:ext cx="2520000" cy="1080000"/>
          </a:xfrm>
          <a:prstGeom prst="horizontalScroll">
            <a:avLst>
              <a:gd fmla="val 12500" name="adj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A="25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ARJUN NADOL</a:t>
            </a:r>
            <a:endParaRPr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</p:txBody>
      </p:sp>
      <p:sp>
        <p:nvSpPr>
          <p:cNvPr id="615" name="Google Shape;615;h50bcbf66523838eb_0_0"/>
          <p:cNvSpPr txBox="1"/>
          <p:nvPr/>
        </p:nvSpPr>
        <p:spPr>
          <a:xfrm>
            <a:off x="1466075" y="1623400"/>
            <a:ext cx="2479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5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One Day Cricket</a:t>
            </a:r>
            <a:endParaRPr i="1" sz="25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16" name="Google Shape;616;h50bcbf66523838eb_0_0"/>
          <p:cNvSpPr txBox="1"/>
          <p:nvPr/>
        </p:nvSpPr>
        <p:spPr>
          <a:xfrm>
            <a:off x="8054725" y="1736625"/>
            <a:ext cx="1912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5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T-20 </a:t>
            </a:r>
            <a:r>
              <a:rPr i="1" lang="en-GB" sz="25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Cricket</a:t>
            </a:r>
            <a:endParaRPr i="1" sz="25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17" name="Google Shape;617;h50bcbf66523838eb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7975" y="1476937"/>
            <a:ext cx="3520700" cy="2220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h50bcbf66523838eb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97975" y="3847027"/>
            <a:ext cx="3500450" cy="2625338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h50bcbf66523838eb_0_0"/>
          <p:cNvSpPr txBox="1"/>
          <p:nvPr/>
        </p:nvSpPr>
        <p:spPr>
          <a:xfrm>
            <a:off x="277175" y="2828650"/>
            <a:ext cx="114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Team 1 : </a:t>
            </a:r>
            <a:endParaRPr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20" name="Google Shape;620;h50bcbf66523838eb_0_0"/>
          <p:cNvSpPr txBox="1"/>
          <p:nvPr/>
        </p:nvSpPr>
        <p:spPr>
          <a:xfrm>
            <a:off x="10374000" y="2828650"/>
            <a:ext cx="114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Team 1 : </a:t>
            </a:r>
            <a:endParaRPr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21" name="Google Shape;621;h50bcbf66523838eb_0_0"/>
          <p:cNvSpPr txBox="1"/>
          <p:nvPr/>
        </p:nvSpPr>
        <p:spPr>
          <a:xfrm>
            <a:off x="10374000" y="4390500"/>
            <a:ext cx="114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Team 2 : </a:t>
            </a:r>
            <a:endParaRPr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22" name="Google Shape;622;h50bcbf66523838eb_0_0"/>
          <p:cNvSpPr txBox="1"/>
          <p:nvPr/>
        </p:nvSpPr>
        <p:spPr>
          <a:xfrm>
            <a:off x="277175" y="4456775"/>
            <a:ext cx="114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Team 2 : </a:t>
            </a:r>
            <a:endParaRPr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h50bcbf66523838eb_0_53"/>
          <p:cNvSpPr txBox="1"/>
          <p:nvPr/>
        </p:nvSpPr>
        <p:spPr>
          <a:xfrm>
            <a:off x="2164500" y="450250"/>
            <a:ext cx="78630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500">
                <a:solidFill>
                  <a:schemeClr val="dk2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Best Bowlers for the Season</a:t>
            </a:r>
            <a:endParaRPr sz="4500">
              <a:solidFill>
                <a:schemeClr val="dk2"/>
              </a:solidFill>
              <a:latin typeface="Merriweather Medium"/>
              <a:ea typeface="Merriweather Medium"/>
              <a:cs typeface="Merriweather Medium"/>
              <a:sym typeface="Merriweather Medium"/>
            </a:endParaRPr>
          </a:p>
        </p:txBody>
      </p:sp>
      <p:sp>
        <p:nvSpPr>
          <p:cNvPr id="629" name="Google Shape;629;h50bcbf66523838eb_0_53"/>
          <p:cNvSpPr/>
          <p:nvPr/>
        </p:nvSpPr>
        <p:spPr>
          <a:xfrm>
            <a:off x="1392950" y="2488750"/>
            <a:ext cx="2520000" cy="1080000"/>
          </a:xfrm>
          <a:prstGeom prst="star6">
            <a:avLst>
              <a:gd fmla="val 28868" name="adj"/>
              <a:gd fmla="val 115470" name="hf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A="25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ADBUL NASIR KUNNARI </a:t>
            </a:r>
            <a:endParaRPr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</p:txBody>
      </p:sp>
      <p:sp>
        <p:nvSpPr>
          <p:cNvPr id="630" name="Google Shape;630;h50bcbf66523838eb_0_53"/>
          <p:cNvSpPr/>
          <p:nvPr/>
        </p:nvSpPr>
        <p:spPr>
          <a:xfrm>
            <a:off x="1425575" y="4116875"/>
            <a:ext cx="2520000" cy="1080000"/>
          </a:xfrm>
          <a:prstGeom prst="star6">
            <a:avLst>
              <a:gd fmla="val 28868" name="adj"/>
              <a:gd fmla="val 115470" name="hf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A="25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MUHAMMED SHAKIR</a:t>
            </a:r>
            <a:endParaRPr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</p:txBody>
      </p:sp>
      <p:sp>
        <p:nvSpPr>
          <p:cNvPr id="631" name="Google Shape;631;h50bcbf66523838eb_0_53"/>
          <p:cNvSpPr/>
          <p:nvPr/>
        </p:nvSpPr>
        <p:spPr>
          <a:xfrm>
            <a:off x="7750825" y="2488750"/>
            <a:ext cx="2520000" cy="1080000"/>
          </a:xfrm>
          <a:prstGeom prst="star6">
            <a:avLst>
              <a:gd fmla="val 28868" name="adj"/>
              <a:gd fmla="val 115470" name="hf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A="25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AMIT RAJENDRA DESAI</a:t>
            </a:r>
            <a:endParaRPr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</p:txBody>
      </p:sp>
      <p:sp>
        <p:nvSpPr>
          <p:cNvPr id="632" name="Google Shape;632;h50bcbf66523838eb_0_53"/>
          <p:cNvSpPr/>
          <p:nvPr/>
        </p:nvSpPr>
        <p:spPr>
          <a:xfrm>
            <a:off x="7750825" y="4116875"/>
            <a:ext cx="2520000" cy="1142400"/>
          </a:xfrm>
          <a:prstGeom prst="star6">
            <a:avLst>
              <a:gd fmla="val 28868" name="adj"/>
              <a:gd fmla="val 115470" name="hf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A="25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MUHAMMED MINHAJ</a:t>
            </a:r>
            <a:r>
              <a:rPr lang="en-GB"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 MADATHODI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33" name="Google Shape;633;h50bcbf66523838eb_0_53"/>
          <p:cNvSpPr txBox="1"/>
          <p:nvPr/>
        </p:nvSpPr>
        <p:spPr>
          <a:xfrm>
            <a:off x="1466075" y="1623400"/>
            <a:ext cx="2479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5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One Day Cricket</a:t>
            </a:r>
            <a:endParaRPr i="1" sz="25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34" name="Google Shape;634;h50bcbf66523838eb_0_53"/>
          <p:cNvSpPr txBox="1"/>
          <p:nvPr/>
        </p:nvSpPr>
        <p:spPr>
          <a:xfrm>
            <a:off x="8054725" y="1736625"/>
            <a:ext cx="1912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5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T-20 Cricket</a:t>
            </a:r>
            <a:endParaRPr i="1" sz="25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35" name="Google Shape;635;h50bcbf66523838eb_0_53"/>
          <p:cNvSpPr txBox="1"/>
          <p:nvPr/>
        </p:nvSpPr>
        <p:spPr>
          <a:xfrm>
            <a:off x="277175" y="2828650"/>
            <a:ext cx="114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Team 1 : </a:t>
            </a:r>
            <a:endParaRPr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36" name="Google Shape;636;h50bcbf66523838eb_0_53"/>
          <p:cNvSpPr txBox="1"/>
          <p:nvPr/>
        </p:nvSpPr>
        <p:spPr>
          <a:xfrm>
            <a:off x="10374000" y="2828650"/>
            <a:ext cx="114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Team 1 : </a:t>
            </a:r>
            <a:endParaRPr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37" name="Google Shape;637;h50bcbf66523838eb_0_53"/>
          <p:cNvSpPr txBox="1"/>
          <p:nvPr/>
        </p:nvSpPr>
        <p:spPr>
          <a:xfrm>
            <a:off x="10374000" y="4390500"/>
            <a:ext cx="114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Team 2 : </a:t>
            </a:r>
            <a:endParaRPr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38" name="Google Shape;638;h50bcbf66523838eb_0_53"/>
          <p:cNvSpPr txBox="1"/>
          <p:nvPr/>
        </p:nvSpPr>
        <p:spPr>
          <a:xfrm>
            <a:off x="277175" y="4456775"/>
            <a:ext cx="114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Team 2 : </a:t>
            </a:r>
            <a:endParaRPr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39" name="Google Shape;639;h50bcbf66523838eb_0_53"/>
          <p:cNvPicPr preferRelativeResize="0"/>
          <p:nvPr/>
        </p:nvPicPr>
        <p:blipFill rotWithShape="1">
          <a:blip r:embed="rId3">
            <a:alphaModFix/>
          </a:blip>
          <a:srcRect b="0" l="0" r="39013" t="0"/>
          <a:stretch/>
        </p:blipFill>
        <p:spPr>
          <a:xfrm>
            <a:off x="4270350" y="1410375"/>
            <a:ext cx="3155712" cy="291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h50bcbf66523838eb_0_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74074" y="4403950"/>
            <a:ext cx="3348261" cy="2232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h50bcbf66523838eb_0_36"/>
          <p:cNvSpPr/>
          <p:nvPr/>
        </p:nvSpPr>
        <p:spPr>
          <a:xfrm>
            <a:off x="789450" y="1477175"/>
            <a:ext cx="1800000" cy="720000"/>
          </a:xfrm>
          <a:prstGeom prst="doubleWave">
            <a:avLst>
              <a:gd fmla="val 6250" name="adj1"/>
              <a:gd fmla="val 0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A="25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MD ESSA </a:t>
            </a:r>
            <a:endParaRPr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</p:txBody>
      </p:sp>
      <p:sp>
        <p:nvSpPr>
          <p:cNvPr id="647" name="Google Shape;647;h50bcbf66523838eb_0_36"/>
          <p:cNvSpPr/>
          <p:nvPr/>
        </p:nvSpPr>
        <p:spPr>
          <a:xfrm>
            <a:off x="813000" y="2649200"/>
            <a:ext cx="1800000" cy="720000"/>
          </a:xfrm>
          <a:prstGeom prst="doubleWave">
            <a:avLst>
              <a:gd fmla="val 6250" name="adj1"/>
              <a:gd fmla="val 0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A="25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Venkat Vinay</a:t>
            </a:r>
            <a:endParaRPr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</p:txBody>
      </p:sp>
      <p:sp>
        <p:nvSpPr>
          <p:cNvPr id="648" name="Google Shape;648;h50bcbf66523838eb_0_36"/>
          <p:cNvSpPr/>
          <p:nvPr/>
        </p:nvSpPr>
        <p:spPr>
          <a:xfrm>
            <a:off x="4435338" y="4540438"/>
            <a:ext cx="1800000" cy="720000"/>
          </a:xfrm>
          <a:prstGeom prst="doubleWave">
            <a:avLst>
              <a:gd fmla="val 6250" name="adj1"/>
              <a:gd fmla="val 0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A="25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HARIS ALI</a:t>
            </a:r>
            <a:endParaRPr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</p:txBody>
      </p:sp>
      <p:sp>
        <p:nvSpPr>
          <p:cNvPr id="649" name="Google Shape;649;h50bcbf66523838eb_0_36"/>
          <p:cNvSpPr/>
          <p:nvPr/>
        </p:nvSpPr>
        <p:spPr>
          <a:xfrm>
            <a:off x="4460163" y="5748438"/>
            <a:ext cx="1800000" cy="720000"/>
          </a:xfrm>
          <a:prstGeom prst="doubleWave">
            <a:avLst>
              <a:gd fmla="val 6250" name="adj1"/>
              <a:gd fmla="val 0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A="25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PARAS JAIN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50" name="Google Shape;650;h50bcbf66523838eb_0_36"/>
          <p:cNvSpPr txBox="1"/>
          <p:nvPr/>
        </p:nvSpPr>
        <p:spPr>
          <a:xfrm>
            <a:off x="189600" y="190525"/>
            <a:ext cx="30468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500">
                <a:solidFill>
                  <a:schemeClr val="dk2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Best All-Rounders for the Season</a:t>
            </a:r>
            <a:endParaRPr i="1" sz="2500">
              <a:solidFill>
                <a:schemeClr val="dk2"/>
              </a:solidFill>
              <a:latin typeface="Merriweather Medium"/>
              <a:ea typeface="Merriweather Medium"/>
              <a:cs typeface="Merriweather Medium"/>
              <a:sym typeface="Merriweather Medium"/>
            </a:endParaRPr>
          </a:p>
        </p:txBody>
      </p:sp>
      <p:sp>
        <p:nvSpPr>
          <p:cNvPr id="651" name="Google Shape;651;h50bcbf66523838eb_0_36"/>
          <p:cNvSpPr txBox="1"/>
          <p:nvPr/>
        </p:nvSpPr>
        <p:spPr>
          <a:xfrm>
            <a:off x="3951975" y="3650763"/>
            <a:ext cx="2816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500">
                <a:solidFill>
                  <a:schemeClr val="dk2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Promising</a:t>
            </a:r>
            <a:r>
              <a:rPr i="1" lang="en-GB" sz="25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 Talents</a:t>
            </a:r>
            <a:endParaRPr i="1" sz="25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52" name="Google Shape;652;h50bcbf66523838eb_0_36"/>
          <p:cNvSpPr txBox="1"/>
          <p:nvPr/>
        </p:nvSpPr>
        <p:spPr>
          <a:xfrm>
            <a:off x="1115250" y="1103100"/>
            <a:ext cx="114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Team 1 : </a:t>
            </a:r>
            <a:endParaRPr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53" name="Google Shape;653;h50bcbf66523838eb_0_36"/>
          <p:cNvSpPr txBox="1"/>
          <p:nvPr/>
        </p:nvSpPr>
        <p:spPr>
          <a:xfrm>
            <a:off x="4761138" y="4220163"/>
            <a:ext cx="114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Team 1 : </a:t>
            </a:r>
            <a:endParaRPr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54" name="Google Shape;654;h50bcbf66523838eb_0_36"/>
          <p:cNvSpPr txBox="1"/>
          <p:nvPr/>
        </p:nvSpPr>
        <p:spPr>
          <a:xfrm>
            <a:off x="4785963" y="5406913"/>
            <a:ext cx="114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Team 2 : </a:t>
            </a:r>
            <a:endParaRPr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55" name="Google Shape;655;h50bcbf66523838eb_0_36"/>
          <p:cNvSpPr txBox="1"/>
          <p:nvPr/>
        </p:nvSpPr>
        <p:spPr>
          <a:xfrm>
            <a:off x="1138800" y="2307675"/>
            <a:ext cx="114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Team 2 : </a:t>
            </a:r>
            <a:endParaRPr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56" name="Google Shape;656;h50bcbf66523838eb_0_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150" y="3870736"/>
            <a:ext cx="3591400" cy="23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h50bcbf66523838eb_0_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7975" y="237225"/>
            <a:ext cx="2949125" cy="3302976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h50bcbf66523838eb_0_36"/>
          <p:cNvSpPr/>
          <p:nvPr/>
        </p:nvSpPr>
        <p:spPr>
          <a:xfrm>
            <a:off x="7285425" y="140000"/>
            <a:ext cx="4613400" cy="3303000"/>
          </a:xfrm>
          <a:prstGeom prst="diamond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59" name="Google Shape;659;h50bcbf66523838eb_0_36"/>
          <p:cNvSpPr/>
          <p:nvPr/>
        </p:nvSpPr>
        <p:spPr>
          <a:xfrm>
            <a:off x="8692125" y="1960188"/>
            <a:ext cx="1800000" cy="720000"/>
          </a:xfrm>
          <a:prstGeom prst="doubleWave">
            <a:avLst>
              <a:gd fmla="val 6250" name="adj1"/>
              <a:gd fmla="val 0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A="25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NITESH SINGH</a:t>
            </a:r>
            <a:endParaRPr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</p:txBody>
      </p:sp>
      <p:sp>
        <p:nvSpPr>
          <p:cNvPr id="660" name="Google Shape;660;h50bcbf66523838eb_0_36"/>
          <p:cNvSpPr txBox="1"/>
          <p:nvPr/>
        </p:nvSpPr>
        <p:spPr>
          <a:xfrm>
            <a:off x="7937175" y="1005888"/>
            <a:ext cx="3309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500">
                <a:solidFill>
                  <a:schemeClr val="dk2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Excellence</a:t>
            </a:r>
            <a:r>
              <a:rPr i="1" lang="en-GB" sz="25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 in SoMo and Recruitment</a:t>
            </a:r>
            <a:endParaRPr i="1" sz="25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61" name="Google Shape;661;h50bcbf66523838eb_0_36"/>
          <p:cNvSpPr/>
          <p:nvPr/>
        </p:nvSpPr>
        <p:spPr>
          <a:xfrm>
            <a:off x="7425675" y="3706325"/>
            <a:ext cx="4332900" cy="2751600"/>
          </a:xfrm>
          <a:prstGeom prst="flowChartAlternateProcess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62" name="Google Shape;662;h50bcbf66523838eb_0_36"/>
          <p:cNvSpPr/>
          <p:nvPr/>
        </p:nvSpPr>
        <p:spPr>
          <a:xfrm>
            <a:off x="8800200" y="5126263"/>
            <a:ext cx="1800000" cy="720000"/>
          </a:xfrm>
          <a:prstGeom prst="doubleWave">
            <a:avLst>
              <a:gd fmla="val 6250" name="adj1"/>
              <a:gd fmla="val 0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A="25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ABHIJEESH MAROLI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63" name="Google Shape;663;h50bcbf66523838eb_0_36"/>
          <p:cNvSpPr txBox="1"/>
          <p:nvPr/>
        </p:nvSpPr>
        <p:spPr>
          <a:xfrm>
            <a:off x="8086725" y="4317988"/>
            <a:ext cx="33099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500">
                <a:solidFill>
                  <a:schemeClr val="dk2"/>
                </a:solidFill>
                <a:latin typeface="Merriweather Medium"/>
                <a:ea typeface="Merriweather Medium"/>
                <a:cs typeface="Merriweather Medium"/>
                <a:sym typeface="Merriweather Medium"/>
              </a:rPr>
              <a:t>Pillar</a:t>
            </a:r>
            <a:r>
              <a:rPr i="1" lang="en-GB" sz="25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rPr>
              <a:t> of Support</a:t>
            </a:r>
            <a:endParaRPr i="1" sz="2500">
              <a:solidFill>
                <a:schemeClr val="dk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h56177ee0b8a5abee_2_6"/>
          <p:cNvSpPr/>
          <p:nvPr/>
        </p:nvSpPr>
        <p:spPr>
          <a:xfrm>
            <a:off x="237301" y="-59325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670" name="Google Shape;670;h56177ee0b8a5abee_2_6"/>
          <p:cNvSpPr/>
          <p:nvPr/>
        </p:nvSpPr>
        <p:spPr>
          <a:xfrm>
            <a:off x="236623" y="-97350"/>
            <a:ext cx="12189000" cy="6858000"/>
          </a:xfrm>
          <a:prstGeom prst="rect">
            <a:avLst/>
          </a:prstGeom>
          <a:solidFill>
            <a:schemeClr val="lt2">
              <a:alpha val="6941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671" name="Google Shape;671;h56177ee0b8a5abee_2_6"/>
          <p:cNvSpPr txBox="1"/>
          <p:nvPr/>
        </p:nvSpPr>
        <p:spPr>
          <a:xfrm>
            <a:off x="2521175" y="0"/>
            <a:ext cx="7411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1" lang="en-GB" sz="4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Voluntary Contribution</a:t>
            </a:r>
            <a:endParaRPr b="1" i="1" sz="4200" u="none" cap="none" strike="noStrike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672" name="Google Shape;672;h56177ee0b8a5abee_2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4722" y="921100"/>
            <a:ext cx="6044000" cy="5338801"/>
          </a:xfrm>
          <a:prstGeom prst="rect">
            <a:avLst/>
          </a:prstGeom>
          <a:solidFill>
            <a:schemeClr val="lt2">
              <a:alpha val="69410"/>
            </a:schemeClr>
          </a:solidFill>
          <a:ln>
            <a:noFill/>
          </a:ln>
        </p:spPr>
      </p:pic>
      <p:sp>
        <p:nvSpPr>
          <p:cNvPr id="673" name="Google Shape;673;h56177ee0b8a5abee_2_6"/>
          <p:cNvSpPr txBox="1"/>
          <p:nvPr/>
        </p:nvSpPr>
        <p:spPr>
          <a:xfrm>
            <a:off x="7386275" y="2597850"/>
            <a:ext cx="45669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https://batcc.de/fame_corner</a:t>
            </a:r>
            <a:endParaRPr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ASHISH SATPATHY on TOP!</a:t>
            </a:r>
            <a:endParaRPr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Do not forget to complete 10 voluntary hours to reduce your excess fees. </a:t>
            </a:r>
            <a:endParaRPr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13"/>
          <p:cNvSpPr/>
          <p:nvPr/>
        </p:nvSpPr>
        <p:spPr>
          <a:xfrm>
            <a:off x="11865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680" name="Google Shape;680;p13"/>
          <p:cNvSpPr/>
          <p:nvPr/>
        </p:nvSpPr>
        <p:spPr>
          <a:xfrm>
            <a:off x="1169" y="13009"/>
            <a:ext cx="12189000" cy="6858000"/>
          </a:xfrm>
          <a:prstGeom prst="rect">
            <a:avLst/>
          </a:prstGeom>
          <a:solidFill>
            <a:schemeClr val="lt2">
              <a:alpha val="6941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681" name="Google Shape;681;p13"/>
          <p:cNvPicPr preferRelativeResize="0"/>
          <p:nvPr/>
        </p:nvPicPr>
        <p:blipFill rotWithShape="1">
          <a:blip r:embed="rId3">
            <a:alphaModFix/>
          </a:blip>
          <a:srcRect b="0" l="0" r="40625" t="37018"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13"/>
          <p:cNvPicPr preferRelativeResize="0"/>
          <p:nvPr/>
        </p:nvPicPr>
        <p:blipFill rotWithShape="1">
          <a:blip r:embed="rId4">
            <a:alphaModFix/>
          </a:blip>
          <a:srcRect b="0" l="0" r="67342" t="0"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13"/>
          <p:cNvSpPr txBox="1"/>
          <p:nvPr>
            <p:ph type="title"/>
          </p:nvPr>
        </p:nvSpPr>
        <p:spPr>
          <a:xfrm>
            <a:off x="2583000" y="756925"/>
            <a:ext cx="7310100" cy="503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venir"/>
              <a:buNone/>
            </a:pPr>
            <a:r>
              <a:t/>
            </a:r>
            <a:endParaRPr b="0" sz="17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venir"/>
              <a:buNone/>
            </a:pPr>
            <a:r>
              <a:t/>
            </a:r>
            <a:endParaRPr b="0" sz="17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venir"/>
              <a:buNone/>
            </a:pPr>
            <a:r>
              <a:t/>
            </a:r>
            <a:endParaRPr b="0" sz="17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venir"/>
              <a:buNone/>
            </a:pPr>
            <a:r>
              <a:rPr b="0" lang="en-GB" sz="1700">
                <a:latin typeface="Nunito"/>
                <a:ea typeface="Nunito"/>
                <a:cs typeface="Nunito"/>
                <a:sym typeface="Nunito"/>
              </a:rPr>
              <a:t>Once again a big thank you to</a:t>
            </a:r>
            <a:r>
              <a:rPr lang="en-GB" sz="1700">
                <a:latin typeface="Nunito"/>
                <a:ea typeface="Nunito"/>
                <a:cs typeface="Nunito"/>
                <a:sym typeface="Nunito"/>
              </a:rPr>
              <a:t> Robert</a:t>
            </a:r>
            <a:r>
              <a:rPr b="0" lang="en-GB" sz="1700">
                <a:latin typeface="Nunito"/>
                <a:ea typeface="Nunito"/>
                <a:cs typeface="Nunito"/>
                <a:sym typeface="Nunito"/>
              </a:rPr>
              <a:t> for being here today and we appreciate your continuous support for the cricket department.</a:t>
            </a:r>
            <a:endParaRPr b="0" sz="17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venir"/>
              <a:buNone/>
            </a:pPr>
            <a:r>
              <a:t/>
            </a:r>
            <a:endParaRPr b="0" sz="17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venir"/>
              <a:buNone/>
            </a:pPr>
            <a:r>
              <a:rPr lang="en-GB" sz="5200"/>
              <a:t> Wish you all success in 2027</a:t>
            </a:r>
            <a:endParaRPr sz="5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venir"/>
              <a:buNone/>
            </a:pPr>
            <a:r>
              <a:t/>
            </a:r>
            <a:endParaRPr sz="1100"/>
          </a:p>
        </p:txBody>
      </p:sp>
      <p:pic>
        <p:nvPicPr>
          <p:cNvPr descr="Paper card with &quot;thank you&quot; text with red pen and cookies (Provided by Getty Images)" id="684" name="Google Shape;684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78950" y="296850"/>
            <a:ext cx="3918198" cy="261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miley face is holding a thank you sign (Provided by Tenor)" id="685" name="Google Shape;685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676075" y="3733900"/>
            <a:ext cx="2363950" cy="265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2020-10-25T07:02:12Z</dcterms:created>
  <dc:creator>Satya</dc:creator>
</cp:coreProperties>
</file>